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3" r:id="rId1"/>
  </p:sldMasterIdLst>
  <p:notesMasterIdLst>
    <p:notesMasterId r:id="rId37"/>
  </p:notesMasterIdLst>
  <p:sldIdLst>
    <p:sldId id="256" r:id="rId2"/>
    <p:sldId id="275" r:id="rId3"/>
    <p:sldId id="257" r:id="rId4"/>
    <p:sldId id="261" r:id="rId5"/>
    <p:sldId id="258" r:id="rId6"/>
    <p:sldId id="266" r:id="rId7"/>
    <p:sldId id="263" r:id="rId8"/>
    <p:sldId id="284" r:id="rId9"/>
    <p:sldId id="262" r:id="rId10"/>
    <p:sldId id="272" r:id="rId11"/>
    <p:sldId id="264" r:id="rId12"/>
    <p:sldId id="265" r:id="rId13"/>
    <p:sldId id="267" r:id="rId14"/>
    <p:sldId id="269" r:id="rId15"/>
    <p:sldId id="270" r:id="rId16"/>
    <p:sldId id="273" r:id="rId17"/>
    <p:sldId id="268" r:id="rId18"/>
    <p:sldId id="278" r:id="rId19"/>
    <p:sldId id="279" r:id="rId20"/>
    <p:sldId id="285" r:id="rId21"/>
    <p:sldId id="282" r:id="rId22"/>
    <p:sldId id="276" r:id="rId23"/>
    <p:sldId id="277" r:id="rId24"/>
    <p:sldId id="291" r:id="rId25"/>
    <p:sldId id="283" r:id="rId26"/>
    <p:sldId id="280" r:id="rId27"/>
    <p:sldId id="281" r:id="rId28"/>
    <p:sldId id="260" r:id="rId29"/>
    <p:sldId id="286" r:id="rId30"/>
    <p:sldId id="287" r:id="rId31"/>
    <p:sldId id="288" r:id="rId32"/>
    <p:sldId id="289" r:id="rId33"/>
    <p:sldId id="290" r:id="rId34"/>
    <p:sldId id="259" r:id="rId35"/>
    <p:sldId id="274"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98" autoAdjust="0"/>
    <p:restoredTop sz="93557" autoAdjust="0"/>
  </p:normalViewPr>
  <p:slideViewPr>
    <p:cSldViewPr>
      <p:cViewPr varScale="1">
        <p:scale>
          <a:sx n="64" d="100"/>
          <a:sy n="64" d="100"/>
        </p:scale>
        <p:origin x="1272" y="4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jpeg>
</file>

<file path=ppt/media/image13.PNG>
</file>

<file path=ppt/media/image14.jpeg>
</file>

<file path=ppt/media/image15.jpeg>
</file>

<file path=ppt/media/image16.jpg>
</file>

<file path=ppt/media/image17.jpg>
</file>

<file path=ppt/media/image18.png>
</file>

<file path=ppt/media/image2.png>
</file>

<file path=ppt/media/image3.jpeg>
</file>

<file path=ppt/media/image4.png>
</file>

<file path=ppt/media/image5.png>
</file>

<file path=ppt/media/image6.png>
</file>

<file path=ppt/media/image7.jpeg>
</file>

<file path=ppt/media/image8.jpe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C2CB29-05FF-449C-8B5D-FB3A712A60CA}" type="datetimeFigureOut">
              <a:rPr lang="tr-TR" smtClean="0"/>
              <a:t>13 Kas 2019</a:t>
            </a:fld>
            <a:endParaRPr lang="tr-TR"/>
          </a:p>
        </p:txBody>
      </p:sp>
      <p:sp>
        <p:nvSpPr>
          <p:cNvPr id="4" name="Slayt Görüntüsü Yer Tutucusu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87686D-16C6-4260-9EE3-398B056F46EA}" type="slidenum">
              <a:rPr lang="tr-TR" smtClean="0"/>
              <a:t>‹#›</a:t>
            </a:fld>
            <a:endParaRPr lang="tr-TR"/>
          </a:p>
        </p:txBody>
      </p:sp>
    </p:spTree>
    <p:extLst>
      <p:ext uri="{BB962C8B-B14F-4D97-AF65-F5344CB8AC3E}">
        <p14:creationId xmlns:p14="http://schemas.microsoft.com/office/powerpoint/2010/main" val="30480067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fld id="{1887686D-16C6-4260-9EE3-398B056F46EA}" type="slidenum">
              <a:rPr lang="tr-TR" smtClean="0"/>
              <a:t>1</a:t>
            </a:fld>
            <a:endParaRPr lang="tr-TR"/>
          </a:p>
        </p:txBody>
      </p:sp>
    </p:spTree>
    <p:extLst>
      <p:ext uri="{BB962C8B-B14F-4D97-AF65-F5344CB8AC3E}">
        <p14:creationId xmlns:p14="http://schemas.microsoft.com/office/powerpoint/2010/main" val="3226167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ctrTitle"/>
          </p:nvPr>
        </p:nvSpPr>
        <p:spPr>
          <a:xfrm>
            <a:off x="914400" y="1803405"/>
            <a:ext cx="7315200" cy="1825096"/>
          </a:xfrm>
        </p:spPr>
        <p:txBody>
          <a:bodyPr anchor="b">
            <a:normAutofit/>
          </a:bodyPr>
          <a:lstStyle>
            <a:lvl1pPr algn="l">
              <a:defRPr sz="6000"/>
            </a:lvl1pPr>
          </a:lstStyle>
          <a:p>
            <a:r>
              <a:rPr lang="tr-TR" smtClean="0"/>
              <a:t>Asıl başlık stili için tıklatın</a:t>
            </a:r>
            <a:endParaRPr lang="en-US" dirty="0"/>
          </a:p>
        </p:txBody>
      </p:sp>
      <p:sp>
        <p:nvSpPr>
          <p:cNvPr id="3" name="Subtitle 2"/>
          <p:cNvSpPr>
            <a:spLocks noGrp="1"/>
          </p:cNvSpPr>
          <p:nvPr>
            <p:ph type="subTitle" idx="1"/>
          </p:nvPr>
        </p:nvSpPr>
        <p:spPr>
          <a:xfrm>
            <a:off x="914400" y="3632201"/>
            <a:ext cx="73152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en-US" dirty="0"/>
          </a:p>
        </p:txBody>
      </p:sp>
      <p:sp>
        <p:nvSpPr>
          <p:cNvPr id="4" name="Date Placeholder 3"/>
          <p:cNvSpPr>
            <a:spLocks noGrp="1"/>
          </p:cNvSpPr>
          <p:nvPr>
            <p:ph type="dt" sz="half" idx="10"/>
          </p:nvPr>
        </p:nvSpPr>
        <p:spPr>
          <a:xfrm>
            <a:off x="5932170" y="4323845"/>
            <a:ext cx="2297429" cy="365125"/>
          </a:xfrm>
        </p:spPr>
        <p:txBody>
          <a:bodyPr/>
          <a:lstStyle/>
          <a:p>
            <a:fld id="{267EBA1C-B206-423F-920D-E93745FF3127}" type="datetimeFigureOut">
              <a:rPr lang="tr-TR" smtClean="0"/>
              <a:pPr/>
              <a:t>13 Kas 2019</a:t>
            </a:fld>
            <a:endParaRPr lang="tr-TR" dirty="0"/>
          </a:p>
        </p:txBody>
      </p:sp>
      <p:sp>
        <p:nvSpPr>
          <p:cNvPr id="5" name="Footer Placeholder 4"/>
          <p:cNvSpPr>
            <a:spLocks noGrp="1"/>
          </p:cNvSpPr>
          <p:nvPr>
            <p:ph type="ftr" sz="quarter" idx="11"/>
          </p:nvPr>
        </p:nvSpPr>
        <p:spPr>
          <a:xfrm>
            <a:off x="914400" y="4323846"/>
            <a:ext cx="4880610" cy="365125"/>
          </a:xfrm>
        </p:spPr>
        <p:txBody>
          <a:bodyPr/>
          <a:lstStyle/>
          <a:p>
            <a:endParaRPr lang="tr-TR" dirty="0"/>
          </a:p>
        </p:txBody>
      </p:sp>
      <p:sp>
        <p:nvSpPr>
          <p:cNvPr id="6" name="Slide Number Placeholder 5"/>
          <p:cNvSpPr>
            <a:spLocks noGrp="1"/>
          </p:cNvSpPr>
          <p:nvPr>
            <p:ph type="sldNum" sz="quarter" idx="12"/>
          </p:nvPr>
        </p:nvSpPr>
        <p:spPr>
          <a:xfrm>
            <a:off x="6057900" y="1430867"/>
            <a:ext cx="2171700" cy="365125"/>
          </a:xfrm>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27841163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594355" y="4697361"/>
            <a:ext cx="7956482" cy="819355"/>
          </a:xfrm>
        </p:spPr>
        <p:txBody>
          <a:bodyPr anchor="b"/>
          <a:lstStyle>
            <a:lvl1pPr algn="l">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594355" y="977035"/>
            <a:ext cx="7950260" cy="340697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594360" y="5516716"/>
            <a:ext cx="7955280" cy="746924"/>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67EBA1C-B206-423F-920D-E93745FF3127}" type="datetimeFigureOut">
              <a:rPr lang="tr-TR" smtClean="0"/>
              <a:pPr/>
              <a:t>13 Kas 2019</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17171171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Başlık ve Resim Yazısı">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594360" y="753533"/>
            <a:ext cx="7955280" cy="2802467"/>
          </a:xfrm>
        </p:spPr>
        <p:txBody>
          <a:bodyPr anchor="ctr"/>
          <a:lstStyle>
            <a:lvl1pPr algn="l">
              <a:defRPr sz="32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685800" y="3649134"/>
            <a:ext cx="7772400" cy="1330852"/>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a:xfrm>
            <a:off x="5562176" y="381001"/>
            <a:ext cx="2183130" cy="365125"/>
          </a:xfrm>
        </p:spPr>
        <p:txBody>
          <a:bodyPr/>
          <a:lstStyle>
            <a:lvl1pPr algn="r">
              <a:defRPr/>
            </a:lvl1pPr>
          </a:lstStyle>
          <a:p>
            <a:fld id="{267EBA1C-B206-423F-920D-E93745FF3127}" type="datetimeFigureOut">
              <a:rPr lang="tr-TR" smtClean="0"/>
              <a:pPr/>
              <a:t>13 Kas 2019</a:t>
            </a:fld>
            <a:endParaRPr lang="tr-TR" dirty="0"/>
          </a:p>
        </p:txBody>
      </p:sp>
      <p:sp>
        <p:nvSpPr>
          <p:cNvPr id="6" name="Footer Placeholder 5"/>
          <p:cNvSpPr>
            <a:spLocks noGrp="1"/>
          </p:cNvSpPr>
          <p:nvPr>
            <p:ph type="ftr" sz="quarter" idx="11"/>
          </p:nvPr>
        </p:nvSpPr>
        <p:spPr>
          <a:xfrm>
            <a:off x="594360" y="381001"/>
            <a:ext cx="4830656" cy="365125"/>
          </a:xfrm>
        </p:spPr>
        <p:txBody>
          <a:bodyPr/>
          <a:lstStyle/>
          <a:p>
            <a:endParaRPr lang="tr-TR" dirty="0"/>
          </a:p>
        </p:txBody>
      </p:sp>
      <p:sp>
        <p:nvSpPr>
          <p:cNvPr id="7" name="Slide Number Placeholder 6"/>
          <p:cNvSpPr>
            <a:spLocks noGrp="1"/>
          </p:cNvSpPr>
          <p:nvPr>
            <p:ph type="sldNum" sz="quarter" idx="12"/>
          </p:nvPr>
        </p:nvSpPr>
        <p:spPr>
          <a:xfrm>
            <a:off x="7882466" y="381001"/>
            <a:ext cx="667174" cy="365125"/>
          </a:xfrm>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7839847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Resim Yazılı Alıntı">
    <p:spTree>
      <p:nvGrpSpPr>
        <p:cNvPr id="1" name=""/>
        <p:cNvGrpSpPr/>
        <p:nvPr/>
      </p:nvGrpSpPr>
      <p:grpSpPr>
        <a:xfrm>
          <a:off x="0" y="0"/>
          <a:ext cx="0" cy="0"/>
          <a:chOff x="0" y="0"/>
          <a:chExt cx="0" cy="0"/>
        </a:xfrm>
      </p:grpSpPr>
      <p:pic>
        <p:nvPicPr>
          <p:cNvPr id="15" name="Picture 14"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768351" y="753534"/>
            <a:ext cx="7613650" cy="2756234"/>
          </a:xfrm>
        </p:spPr>
        <p:txBody>
          <a:bodyPr anchor="ctr"/>
          <a:lstStyle>
            <a:lvl1pPr algn="l">
              <a:defRPr sz="3200"/>
            </a:lvl1pPr>
          </a:lstStyle>
          <a:p>
            <a:r>
              <a:rPr lang="tr-TR" smtClean="0"/>
              <a:t>Asıl başlık stili için tıklatın</a:t>
            </a:r>
            <a:endParaRPr lang="en-US" dirty="0"/>
          </a:p>
        </p:txBody>
      </p:sp>
      <p:sp>
        <p:nvSpPr>
          <p:cNvPr id="12" name="Text Placeholder 3"/>
          <p:cNvSpPr>
            <a:spLocks noGrp="1"/>
          </p:cNvSpPr>
          <p:nvPr>
            <p:ph type="body" sz="half" idx="13"/>
          </p:nvPr>
        </p:nvSpPr>
        <p:spPr>
          <a:xfrm>
            <a:off x="977899" y="3509768"/>
            <a:ext cx="7194552"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4" name="Text Placeholder 3"/>
          <p:cNvSpPr>
            <a:spLocks noGrp="1"/>
          </p:cNvSpPr>
          <p:nvPr>
            <p:ph type="body" sz="half" idx="2"/>
          </p:nvPr>
        </p:nvSpPr>
        <p:spPr>
          <a:xfrm>
            <a:off x="685800" y="4174597"/>
            <a:ext cx="7778752" cy="821265"/>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a:xfrm>
            <a:off x="5562176" y="381001"/>
            <a:ext cx="2183130" cy="365125"/>
          </a:xfrm>
        </p:spPr>
        <p:txBody>
          <a:bodyPr/>
          <a:lstStyle>
            <a:lvl1pPr algn="r">
              <a:defRPr/>
            </a:lvl1pPr>
          </a:lstStyle>
          <a:p>
            <a:fld id="{267EBA1C-B206-423F-920D-E93745FF3127}" type="datetimeFigureOut">
              <a:rPr lang="tr-TR" smtClean="0"/>
              <a:pPr/>
              <a:t>13 Kas 2019</a:t>
            </a:fld>
            <a:endParaRPr lang="tr-TR" dirty="0"/>
          </a:p>
        </p:txBody>
      </p:sp>
      <p:sp>
        <p:nvSpPr>
          <p:cNvPr id="6" name="Footer Placeholder 5"/>
          <p:cNvSpPr>
            <a:spLocks noGrp="1"/>
          </p:cNvSpPr>
          <p:nvPr>
            <p:ph type="ftr" sz="quarter" idx="11"/>
          </p:nvPr>
        </p:nvSpPr>
        <p:spPr>
          <a:xfrm>
            <a:off x="594360" y="379438"/>
            <a:ext cx="4830656" cy="365125"/>
          </a:xfrm>
        </p:spPr>
        <p:txBody>
          <a:bodyPr/>
          <a:lstStyle/>
          <a:p>
            <a:endParaRPr lang="tr-TR" dirty="0"/>
          </a:p>
        </p:txBody>
      </p:sp>
      <p:sp>
        <p:nvSpPr>
          <p:cNvPr id="7" name="Slide Number Placeholder 6"/>
          <p:cNvSpPr>
            <a:spLocks noGrp="1"/>
          </p:cNvSpPr>
          <p:nvPr>
            <p:ph type="sldNum" sz="quarter" idx="12"/>
          </p:nvPr>
        </p:nvSpPr>
        <p:spPr>
          <a:xfrm>
            <a:off x="7882466" y="381001"/>
            <a:ext cx="667174" cy="365125"/>
          </a:xfrm>
        </p:spPr>
        <p:txBody>
          <a:bodyPr/>
          <a:lstStyle/>
          <a:p>
            <a:fld id="{0E99AC7D-EF21-4E9C-AB70-372325BB5480}" type="slidenum">
              <a:rPr lang="tr-TR" smtClean="0"/>
              <a:pPr/>
              <a:t>‹#›</a:t>
            </a:fld>
            <a:endParaRPr lang="tr-TR" dirty="0"/>
          </a:p>
        </p:txBody>
      </p:sp>
      <p:sp>
        <p:nvSpPr>
          <p:cNvPr id="13" name="TextBox 12"/>
          <p:cNvSpPr txBox="1"/>
          <p:nvPr/>
        </p:nvSpPr>
        <p:spPr>
          <a:xfrm>
            <a:off x="231458" y="80772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8146733" y="302133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224158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İsim Kartı">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685800" y="1124702"/>
            <a:ext cx="7774782" cy="2511835"/>
          </a:xfrm>
        </p:spPr>
        <p:txBody>
          <a:bodyPr anchor="b"/>
          <a:lstStyle>
            <a:lvl1pPr algn="l">
              <a:defRPr sz="3200"/>
            </a:lvl1pPr>
          </a:lstStyle>
          <a:p>
            <a:r>
              <a:rPr lang="tr-TR" smtClean="0"/>
              <a:t>Asıl başlık stili için tıklatın</a:t>
            </a:r>
            <a:endParaRPr lang="en-US" dirty="0"/>
          </a:p>
        </p:txBody>
      </p:sp>
      <p:sp>
        <p:nvSpPr>
          <p:cNvPr id="4" name="Text Placeholder 3"/>
          <p:cNvSpPr>
            <a:spLocks noGrp="1"/>
          </p:cNvSpPr>
          <p:nvPr>
            <p:ph type="body" sz="half" idx="2"/>
          </p:nvPr>
        </p:nvSpPr>
        <p:spPr>
          <a:xfrm>
            <a:off x="685792" y="3648316"/>
            <a:ext cx="7773608"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a:xfrm>
            <a:off x="5562176" y="378884"/>
            <a:ext cx="2183130" cy="365125"/>
          </a:xfrm>
        </p:spPr>
        <p:txBody>
          <a:bodyPr/>
          <a:lstStyle>
            <a:lvl1pPr algn="r">
              <a:defRPr/>
            </a:lvl1pPr>
          </a:lstStyle>
          <a:p>
            <a:fld id="{267EBA1C-B206-423F-920D-E93745FF3127}" type="datetimeFigureOut">
              <a:rPr lang="tr-TR" smtClean="0"/>
              <a:pPr/>
              <a:t>13 Kas 2019</a:t>
            </a:fld>
            <a:endParaRPr lang="tr-TR" dirty="0"/>
          </a:p>
        </p:txBody>
      </p:sp>
      <p:sp>
        <p:nvSpPr>
          <p:cNvPr id="6" name="Footer Placeholder 5"/>
          <p:cNvSpPr>
            <a:spLocks noGrp="1"/>
          </p:cNvSpPr>
          <p:nvPr>
            <p:ph type="ftr" sz="quarter" idx="11"/>
          </p:nvPr>
        </p:nvSpPr>
        <p:spPr>
          <a:xfrm>
            <a:off x="594360" y="378884"/>
            <a:ext cx="4830656" cy="365125"/>
          </a:xfrm>
        </p:spPr>
        <p:txBody>
          <a:bodyPr/>
          <a:lstStyle/>
          <a:p>
            <a:endParaRPr lang="tr-TR" dirty="0"/>
          </a:p>
        </p:txBody>
      </p:sp>
      <p:sp>
        <p:nvSpPr>
          <p:cNvPr id="7" name="Slide Number Placeholder 6"/>
          <p:cNvSpPr>
            <a:spLocks noGrp="1"/>
          </p:cNvSpPr>
          <p:nvPr>
            <p:ph type="sldNum" sz="quarter" idx="12"/>
          </p:nvPr>
        </p:nvSpPr>
        <p:spPr>
          <a:xfrm>
            <a:off x="7882466" y="381001"/>
            <a:ext cx="667174" cy="365125"/>
          </a:xfrm>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37209588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2171701" y="762000"/>
            <a:ext cx="6377939" cy="1303867"/>
          </a:xfrm>
        </p:spPr>
        <p:txBody>
          <a:bodyPr/>
          <a:lstStyle/>
          <a:p>
            <a:r>
              <a:rPr lang="tr-TR" smtClean="0"/>
              <a:t>Asıl başlık stili için tıklatın</a:t>
            </a:r>
            <a:endParaRPr lang="en-US" dirty="0"/>
          </a:p>
        </p:txBody>
      </p:sp>
      <p:sp>
        <p:nvSpPr>
          <p:cNvPr id="7" name="Text Placeholder 2"/>
          <p:cNvSpPr>
            <a:spLocks noGrp="1"/>
          </p:cNvSpPr>
          <p:nvPr>
            <p:ph type="body" idx="1"/>
          </p:nvPr>
        </p:nvSpPr>
        <p:spPr>
          <a:xfrm>
            <a:off x="594361" y="2202080"/>
            <a:ext cx="2560320"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8" name="Text Placeholder 3"/>
          <p:cNvSpPr>
            <a:spLocks noGrp="1"/>
          </p:cNvSpPr>
          <p:nvPr>
            <p:ph type="body" sz="half" idx="15"/>
          </p:nvPr>
        </p:nvSpPr>
        <p:spPr>
          <a:xfrm>
            <a:off x="594360" y="2904564"/>
            <a:ext cx="2560320" cy="335907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9" name="Text Placeholder 4"/>
          <p:cNvSpPr>
            <a:spLocks noGrp="1"/>
          </p:cNvSpPr>
          <p:nvPr>
            <p:ph type="body" sz="quarter" idx="3"/>
          </p:nvPr>
        </p:nvSpPr>
        <p:spPr>
          <a:xfrm>
            <a:off x="3302237" y="2201333"/>
            <a:ext cx="2560320"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0" name="Text Placeholder 3"/>
          <p:cNvSpPr>
            <a:spLocks noGrp="1"/>
          </p:cNvSpPr>
          <p:nvPr>
            <p:ph type="body" sz="half" idx="16"/>
          </p:nvPr>
        </p:nvSpPr>
        <p:spPr>
          <a:xfrm>
            <a:off x="3300781" y="2904068"/>
            <a:ext cx="2560320" cy="335957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11" name="Text Placeholder 4"/>
          <p:cNvSpPr>
            <a:spLocks noGrp="1"/>
          </p:cNvSpPr>
          <p:nvPr>
            <p:ph type="body" sz="quarter" idx="13"/>
          </p:nvPr>
        </p:nvSpPr>
        <p:spPr>
          <a:xfrm>
            <a:off x="5989319" y="2192866"/>
            <a:ext cx="2560320"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12" name="Text Placeholder 3"/>
          <p:cNvSpPr>
            <a:spLocks noGrp="1"/>
          </p:cNvSpPr>
          <p:nvPr>
            <p:ph type="body" sz="half" idx="17"/>
          </p:nvPr>
        </p:nvSpPr>
        <p:spPr>
          <a:xfrm>
            <a:off x="5989320" y="2904564"/>
            <a:ext cx="2560320" cy="335907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67EBA1C-B206-423F-920D-E93745FF3127}" type="datetimeFigureOut">
              <a:rPr lang="tr-TR" smtClean="0"/>
              <a:pPr/>
              <a:t>13 Kas 2019</a:t>
            </a:fld>
            <a:endParaRPr lang="tr-TR" dirty="0"/>
          </a:p>
        </p:txBody>
      </p:sp>
      <p:sp>
        <p:nvSpPr>
          <p:cNvPr id="4" name="Footer Placeholder 3"/>
          <p:cNvSpPr>
            <a:spLocks noGrp="1"/>
          </p:cNvSpPr>
          <p:nvPr>
            <p:ph type="ftr" sz="quarter" idx="11"/>
          </p:nvPr>
        </p:nvSpPr>
        <p:spPr/>
        <p:txBody>
          <a:bodyPr/>
          <a:lstStyle/>
          <a:p>
            <a:endParaRPr lang="tr-TR" dirty="0"/>
          </a:p>
        </p:txBody>
      </p:sp>
      <p:sp>
        <p:nvSpPr>
          <p:cNvPr id="5" name="Slide Number Placeholder 4"/>
          <p:cNvSpPr>
            <a:spLocks noGrp="1"/>
          </p:cNvSpPr>
          <p:nvPr>
            <p:ph type="sldNum" sz="quarter" idx="12"/>
          </p:nvPr>
        </p:nvSpPr>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21456776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2171702" y="762000"/>
            <a:ext cx="6381984" cy="1295400"/>
          </a:xfrm>
        </p:spPr>
        <p:txBody>
          <a:bodyPr/>
          <a:lstStyle/>
          <a:p>
            <a:r>
              <a:rPr lang="tr-TR" smtClean="0"/>
              <a:t>Asıl başlık stili için tıklatın</a:t>
            </a:r>
            <a:endParaRPr lang="en-US" dirty="0"/>
          </a:p>
        </p:txBody>
      </p:sp>
      <p:sp>
        <p:nvSpPr>
          <p:cNvPr id="19" name="Text Placeholder 2"/>
          <p:cNvSpPr>
            <a:spLocks noGrp="1"/>
          </p:cNvSpPr>
          <p:nvPr>
            <p:ph type="body" idx="1"/>
          </p:nvPr>
        </p:nvSpPr>
        <p:spPr>
          <a:xfrm>
            <a:off x="594360"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0" name="Picture Placeholder 2"/>
          <p:cNvSpPr>
            <a:spLocks noGrp="1" noChangeAspect="1"/>
          </p:cNvSpPr>
          <p:nvPr>
            <p:ph type="pic" idx="15"/>
          </p:nvPr>
        </p:nvSpPr>
        <p:spPr>
          <a:xfrm>
            <a:off x="594360" y="2331720"/>
            <a:ext cx="2560320" cy="15073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smtClean="0"/>
              <a:t>Resim eklemek için simgeyi tıklatın</a:t>
            </a:r>
            <a:endParaRPr lang="en-US" dirty="0"/>
          </a:p>
        </p:txBody>
      </p:sp>
      <p:sp>
        <p:nvSpPr>
          <p:cNvPr id="21" name="Text Placeholder 3"/>
          <p:cNvSpPr>
            <a:spLocks noGrp="1"/>
          </p:cNvSpPr>
          <p:nvPr>
            <p:ph type="body" sz="half" idx="18"/>
          </p:nvPr>
        </p:nvSpPr>
        <p:spPr>
          <a:xfrm>
            <a:off x="594360" y="4796103"/>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2" name="Text Placeholder 4"/>
          <p:cNvSpPr>
            <a:spLocks noGrp="1"/>
          </p:cNvSpPr>
          <p:nvPr>
            <p:ph type="body" sz="quarter" idx="3"/>
          </p:nvPr>
        </p:nvSpPr>
        <p:spPr>
          <a:xfrm>
            <a:off x="3291873"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3" name="Picture Placeholder 2"/>
          <p:cNvSpPr>
            <a:spLocks noGrp="1" noChangeAspect="1"/>
          </p:cNvSpPr>
          <p:nvPr>
            <p:ph type="pic" idx="21"/>
          </p:nvPr>
        </p:nvSpPr>
        <p:spPr>
          <a:xfrm>
            <a:off x="3291872" y="2331720"/>
            <a:ext cx="2560320" cy="1509862"/>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smtClean="0"/>
              <a:t>Resim eklemek için simgeyi tıklatın</a:t>
            </a:r>
            <a:endParaRPr lang="en-US" dirty="0"/>
          </a:p>
        </p:txBody>
      </p:sp>
      <p:sp>
        <p:nvSpPr>
          <p:cNvPr id="24" name="Text Placeholder 3"/>
          <p:cNvSpPr>
            <a:spLocks noGrp="1"/>
          </p:cNvSpPr>
          <p:nvPr>
            <p:ph type="body" sz="half" idx="19"/>
          </p:nvPr>
        </p:nvSpPr>
        <p:spPr>
          <a:xfrm>
            <a:off x="3290858" y="4796102"/>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25" name="Text Placeholder 4"/>
          <p:cNvSpPr>
            <a:spLocks noGrp="1"/>
          </p:cNvSpPr>
          <p:nvPr>
            <p:ph type="body" sz="quarter" idx="13"/>
          </p:nvPr>
        </p:nvSpPr>
        <p:spPr>
          <a:xfrm>
            <a:off x="5993365"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26" name="Picture Placeholder 2"/>
          <p:cNvSpPr>
            <a:spLocks noGrp="1" noChangeAspect="1"/>
          </p:cNvSpPr>
          <p:nvPr>
            <p:ph type="pic" idx="22"/>
          </p:nvPr>
        </p:nvSpPr>
        <p:spPr>
          <a:xfrm>
            <a:off x="5993364" y="2331721"/>
            <a:ext cx="2560320" cy="1508919"/>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smtClean="0"/>
              <a:t>Resim eklemek için simgeyi tıklatın</a:t>
            </a:r>
            <a:endParaRPr lang="en-US" dirty="0"/>
          </a:p>
        </p:txBody>
      </p:sp>
      <p:sp>
        <p:nvSpPr>
          <p:cNvPr id="27" name="Text Placeholder 3"/>
          <p:cNvSpPr>
            <a:spLocks noGrp="1"/>
          </p:cNvSpPr>
          <p:nvPr>
            <p:ph type="body" sz="half" idx="20"/>
          </p:nvPr>
        </p:nvSpPr>
        <p:spPr>
          <a:xfrm>
            <a:off x="5993272" y="4796100"/>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a:t>
            </a:r>
          </a:p>
        </p:txBody>
      </p:sp>
      <p:sp>
        <p:nvSpPr>
          <p:cNvPr id="3" name="Date Placeholder 2"/>
          <p:cNvSpPr>
            <a:spLocks noGrp="1"/>
          </p:cNvSpPr>
          <p:nvPr>
            <p:ph type="dt" sz="half" idx="10"/>
          </p:nvPr>
        </p:nvSpPr>
        <p:spPr/>
        <p:txBody>
          <a:bodyPr/>
          <a:lstStyle/>
          <a:p>
            <a:fld id="{267EBA1C-B206-423F-920D-E93745FF3127}" type="datetimeFigureOut">
              <a:rPr lang="tr-TR" smtClean="0"/>
              <a:pPr/>
              <a:t>13 Kas 2019</a:t>
            </a:fld>
            <a:endParaRPr lang="tr-TR" dirty="0"/>
          </a:p>
        </p:txBody>
      </p:sp>
      <p:sp>
        <p:nvSpPr>
          <p:cNvPr id="4" name="Footer Placeholder 3"/>
          <p:cNvSpPr>
            <a:spLocks noGrp="1"/>
          </p:cNvSpPr>
          <p:nvPr>
            <p:ph type="ftr" sz="quarter" idx="11"/>
          </p:nvPr>
        </p:nvSpPr>
        <p:spPr/>
        <p:txBody>
          <a:bodyPr/>
          <a:lstStyle/>
          <a:p>
            <a:endParaRPr lang="tr-TR" dirty="0"/>
          </a:p>
        </p:txBody>
      </p:sp>
      <p:sp>
        <p:nvSpPr>
          <p:cNvPr id="5" name="Slide Number Placeholder 4"/>
          <p:cNvSpPr>
            <a:spLocks noGrp="1"/>
          </p:cNvSpPr>
          <p:nvPr>
            <p:ph type="sldNum" sz="quarter" idx="12"/>
          </p:nvPr>
        </p:nvSpPr>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34591057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594360" y="2194560"/>
            <a:ext cx="7955280" cy="4069080"/>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67EBA1C-B206-423F-920D-E93745FF3127}" type="datetimeFigureOut">
              <a:rPr lang="tr-TR" smtClean="0"/>
              <a:pPr/>
              <a:t>13 Kas 2019</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36148181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Dikey Başlık ve Metin">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Vertical Title 1"/>
          <p:cNvSpPr>
            <a:spLocks noGrp="1"/>
          </p:cNvSpPr>
          <p:nvPr>
            <p:ph type="title" orient="vert"/>
          </p:nvPr>
        </p:nvSpPr>
        <p:spPr>
          <a:xfrm>
            <a:off x="7006590" y="747183"/>
            <a:ext cx="1543050" cy="4248675"/>
          </a:xfrm>
        </p:spPr>
        <p:txBody>
          <a:bodyPr vert="eaVert"/>
          <a:lstStyle>
            <a:lvl1pPr algn="l">
              <a:defRPr/>
            </a:lvl1pPr>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594360" y="746126"/>
            <a:ext cx="6278035" cy="4249732"/>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a:xfrm>
            <a:off x="5562176" y="381001"/>
            <a:ext cx="2183130" cy="365125"/>
          </a:xfrm>
        </p:spPr>
        <p:txBody>
          <a:bodyPr/>
          <a:lstStyle>
            <a:lvl1pPr algn="r">
              <a:defRPr/>
            </a:lvl1pPr>
          </a:lstStyle>
          <a:p>
            <a:fld id="{267EBA1C-B206-423F-920D-E93745FF3127}" type="datetimeFigureOut">
              <a:rPr lang="tr-TR" smtClean="0"/>
              <a:pPr/>
              <a:t>13 Kas 2019</a:t>
            </a:fld>
            <a:endParaRPr lang="tr-TR" dirty="0"/>
          </a:p>
        </p:txBody>
      </p:sp>
      <p:sp>
        <p:nvSpPr>
          <p:cNvPr id="5" name="Footer Placeholder 4"/>
          <p:cNvSpPr>
            <a:spLocks noGrp="1"/>
          </p:cNvSpPr>
          <p:nvPr>
            <p:ph type="ftr" sz="quarter" idx="11"/>
          </p:nvPr>
        </p:nvSpPr>
        <p:spPr>
          <a:xfrm>
            <a:off x="594360" y="381001"/>
            <a:ext cx="4830656" cy="365125"/>
          </a:xfrm>
        </p:spPr>
        <p:txBody>
          <a:bodyPr/>
          <a:lstStyle/>
          <a:p>
            <a:endParaRPr lang="tr-TR" dirty="0"/>
          </a:p>
        </p:txBody>
      </p:sp>
      <p:sp>
        <p:nvSpPr>
          <p:cNvPr id="6" name="Slide Number Placeholder 5"/>
          <p:cNvSpPr>
            <a:spLocks noGrp="1"/>
          </p:cNvSpPr>
          <p:nvPr>
            <p:ph type="sldNum" sz="quarter" idx="12"/>
          </p:nvPr>
        </p:nvSpPr>
        <p:spPr>
          <a:xfrm>
            <a:off x="7882466" y="381001"/>
            <a:ext cx="667174" cy="365125"/>
          </a:xfrm>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6508710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267EBA1C-B206-423F-920D-E93745FF3127}" type="datetimeFigureOut">
              <a:rPr lang="tr-TR" smtClean="0"/>
              <a:pPr/>
              <a:t>13 Kas 2019</a:t>
            </a:fld>
            <a:endParaRPr lang="tr-TR" dirty="0"/>
          </a:p>
        </p:txBody>
      </p:sp>
      <p:sp>
        <p:nvSpPr>
          <p:cNvPr id="5" name="Footer Placeholder 4"/>
          <p:cNvSpPr>
            <a:spLocks noGrp="1"/>
          </p:cNvSpPr>
          <p:nvPr>
            <p:ph type="ftr" sz="quarter" idx="11"/>
          </p:nvPr>
        </p:nvSpPr>
        <p:spPr/>
        <p:txBody>
          <a:bodyPr/>
          <a:lstStyle/>
          <a:p>
            <a:endParaRPr lang="tr-TR" dirty="0"/>
          </a:p>
        </p:txBody>
      </p:sp>
      <p:sp>
        <p:nvSpPr>
          <p:cNvPr id="6" name="Slide Number Placeholder 5"/>
          <p:cNvSpPr>
            <a:spLocks noGrp="1"/>
          </p:cNvSpPr>
          <p:nvPr>
            <p:ph type="sldNum" sz="quarter" idx="12"/>
          </p:nvPr>
        </p:nvSpPr>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19836407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bilgisi">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594360" y="753534"/>
            <a:ext cx="7955280" cy="2801935"/>
          </a:xfrm>
        </p:spPr>
        <p:txBody>
          <a:bodyPr anchor="b">
            <a:normAutofit/>
          </a:bodyPr>
          <a:lstStyle>
            <a:lvl1pPr algn="r">
              <a:defRPr sz="4000"/>
            </a:lvl1pPr>
          </a:lstStyle>
          <a:p>
            <a:r>
              <a:rPr lang="tr-TR" smtClean="0"/>
              <a:t>Asıl başlık stili için tıklatın</a:t>
            </a:r>
            <a:endParaRPr lang="en-US" dirty="0"/>
          </a:p>
        </p:txBody>
      </p:sp>
      <p:sp>
        <p:nvSpPr>
          <p:cNvPr id="3" name="Text Placeholder 2"/>
          <p:cNvSpPr>
            <a:spLocks noGrp="1"/>
          </p:cNvSpPr>
          <p:nvPr>
            <p:ph type="body" idx="1"/>
          </p:nvPr>
        </p:nvSpPr>
        <p:spPr>
          <a:xfrm>
            <a:off x="594360" y="3641726"/>
            <a:ext cx="7955281" cy="1354134"/>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Date Placeholder 3"/>
          <p:cNvSpPr>
            <a:spLocks noGrp="1"/>
          </p:cNvSpPr>
          <p:nvPr>
            <p:ph type="dt" sz="half" idx="10"/>
          </p:nvPr>
        </p:nvSpPr>
        <p:spPr>
          <a:xfrm>
            <a:off x="5562176" y="381001"/>
            <a:ext cx="2183130" cy="365125"/>
          </a:xfrm>
        </p:spPr>
        <p:txBody>
          <a:bodyPr/>
          <a:lstStyle>
            <a:lvl1pPr algn="r">
              <a:defRPr/>
            </a:lvl1pPr>
          </a:lstStyle>
          <a:p>
            <a:fld id="{267EBA1C-B206-423F-920D-E93745FF3127}" type="datetimeFigureOut">
              <a:rPr lang="tr-TR" smtClean="0"/>
              <a:pPr/>
              <a:t>13 Kas 2019</a:t>
            </a:fld>
            <a:endParaRPr lang="tr-TR" dirty="0"/>
          </a:p>
        </p:txBody>
      </p:sp>
      <p:sp>
        <p:nvSpPr>
          <p:cNvPr id="5" name="Footer Placeholder 4"/>
          <p:cNvSpPr>
            <a:spLocks noGrp="1"/>
          </p:cNvSpPr>
          <p:nvPr>
            <p:ph type="ftr" sz="quarter" idx="11"/>
          </p:nvPr>
        </p:nvSpPr>
        <p:spPr>
          <a:xfrm>
            <a:off x="594360" y="381001"/>
            <a:ext cx="4830656" cy="365125"/>
          </a:xfrm>
        </p:spPr>
        <p:txBody>
          <a:bodyPr/>
          <a:lstStyle/>
          <a:p>
            <a:endParaRPr lang="tr-TR" dirty="0"/>
          </a:p>
        </p:txBody>
      </p:sp>
      <p:sp>
        <p:nvSpPr>
          <p:cNvPr id="6" name="Slide Number Placeholder 5"/>
          <p:cNvSpPr>
            <a:spLocks noGrp="1"/>
          </p:cNvSpPr>
          <p:nvPr>
            <p:ph type="sldNum" sz="quarter" idx="12"/>
          </p:nvPr>
        </p:nvSpPr>
        <p:spPr>
          <a:xfrm>
            <a:off x="7882466" y="381001"/>
            <a:ext cx="667173" cy="365125"/>
          </a:xfrm>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40012031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594360" y="2194560"/>
            <a:ext cx="3910579" cy="4069080"/>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4642099" y="2194560"/>
            <a:ext cx="3907540" cy="4069080"/>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267EBA1C-B206-423F-920D-E93745FF3127}" type="datetimeFigureOut">
              <a:rPr lang="tr-TR" smtClean="0"/>
              <a:pPr/>
              <a:t>13 Kas 2019</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3337809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2171700" y="762000"/>
            <a:ext cx="6377940" cy="1295400"/>
          </a:xfrm>
        </p:spPr>
        <p:txBody>
          <a:bodyPr/>
          <a:lstStyle/>
          <a:p>
            <a:r>
              <a:rPr lang="tr-TR" smtClean="0"/>
              <a:t>Asıl başlık stili için tıklatın</a:t>
            </a:r>
            <a:endParaRPr lang="en-US" dirty="0"/>
          </a:p>
        </p:txBody>
      </p:sp>
      <p:sp>
        <p:nvSpPr>
          <p:cNvPr id="3" name="Text Placeholder 2"/>
          <p:cNvSpPr>
            <a:spLocks noGrp="1"/>
          </p:cNvSpPr>
          <p:nvPr>
            <p:ph type="body" idx="1"/>
          </p:nvPr>
        </p:nvSpPr>
        <p:spPr>
          <a:xfrm>
            <a:off x="821279" y="2183802"/>
            <a:ext cx="3683659"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Content Placeholder 3"/>
          <p:cNvSpPr>
            <a:spLocks noGrp="1"/>
          </p:cNvSpPr>
          <p:nvPr>
            <p:ph sz="half" idx="2"/>
          </p:nvPr>
        </p:nvSpPr>
        <p:spPr>
          <a:xfrm>
            <a:off x="594359" y="3132667"/>
            <a:ext cx="3910579" cy="3130973"/>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Text Placeholder 4"/>
          <p:cNvSpPr>
            <a:spLocks noGrp="1"/>
          </p:cNvSpPr>
          <p:nvPr>
            <p:ph type="body" sz="quarter" idx="3"/>
          </p:nvPr>
        </p:nvSpPr>
        <p:spPr>
          <a:xfrm>
            <a:off x="4869018" y="2183802"/>
            <a:ext cx="368062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Content Placeholder 5"/>
          <p:cNvSpPr>
            <a:spLocks noGrp="1"/>
          </p:cNvSpPr>
          <p:nvPr>
            <p:ph sz="quarter" idx="4"/>
          </p:nvPr>
        </p:nvSpPr>
        <p:spPr>
          <a:xfrm>
            <a:off x="4642098" y="3132667"/>
            <a:ext cx="3907541" cy="3130973"/>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267EBA1C-B206-423F-920D-E93745FF3127}" type="datetimeFigureOut">
              <a:rPr lang="tr-TR" smtClean="0"/>
              <a:pPr/>
              <a:t>13 Kas 2019</a:t>
            </a:fld>
            <a:endParaRPr lang="tr-TR" dirty="0"/>
          </a:p>
        </p:txBody>
      </p:sp>
      <p:sp>
        <p:nvSpPr>
          <p:cNvPr id="8" name="Footer Placeholder 7"/>
          <p:cNvSpPr>
            <a:spLocks noGrp="1"/>
          </p:cNvSpPr>
          <p:nvPr>
            <p:ph type="ftr" sz="quarter" idx="11"/>
          </p:nvPr>
        </p:nvSpPr>
        <p:spPr/>
        <p:txBody>
          <a:bodyPr/>
          <a:lstStyle/>
          <a:p>
            <a:endParaRPr lang="tr-TR" dirty="0"/>
          </a:p>
        </p:txBody>
      </p:sp>
      <p:sp>
        <p:nvSpPr>
          <p:cNvPr id="9" name="Slide Number Placeholder 8"/>
          <p:cNvSpPr>
            <a:spLocks noGrp="1"/>
          </p:cNvSpPr>
          <p:nvPr>
            <p:ph type="sldNum" sz="quarter" idx="12"/>
          </p:nvPr>
        </p:nvSpPr>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40526916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267EBA1C-B206-423F-920D-E93745FF3127}" type="datetimeFigureOut">
              <a:rPr lang="tr-TR" smtClean="0"/>
              <a:pPr/>
              <a:t>13 Kas 2019</a:t>
            </a:fld>
            <a:endParaRPr lang="tr-TR" dirty="0"/>
          </a:p>
        </p:txBody>
      </p:sp>
      <p:sp>
        <p:nvSpPr>
          <p:cNvPr id="4" name="Footer Placeholder 3"/>
          <p:cNvSpPr>
            <a:spLocks noGrp="1"/>
          </p:cNvSpPr>
          <p:nvPr>
            <p:ph type="ftr" sz="quarter" idx="11"/>
          </p:nvPr>
        </p:nvSpPr>
        <p:spPr/>
        <p:txBody>
          <a:bodyPr/>
          <a:lstStyle/>
          <a:p>
            <a:endParaRPr lang="tr-TR" dirty="0"/>
          </a:p>
        </p:txBody>
      </p:sp>
      <p:sp>
        <p:nvSpPr>
          <p:cNvPr id="5" name="Slide Number Placeholder 4"/>
          <p:cNvSpPr>
            <a:spLocks noGrp="1"/>
          </p:cNvSpPr>
          <p:nvPr>
            <p:ph type="sldNum" sz="quarter" idx="12"/>
          </p:nvPr>
        </p:nvSpPr>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18930117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7EBA1C-B206-423F-920D-E93745FF3127}" type="datetimeFigureOut">
              <a:rPr lang="tr-TR" smtClean="0"/>
              <a:pPr/>
              <a:t>13 Kas 2019</a:t>
            </a:fld>
            <a:endParaRPr lang="tr-TR" dirty="0"/>
          </a:p>
        </p:txBody>
      </p:sp>
      <p:sp>
        <p:nvSpPr>
          <p:cNvPr id="3" name="Footer Placeholder 2"/>
          <p:cNvSpPr>
            <a:spLocks noGrp="1"/>
          </p:cNvSpPr>
          <p:nvPr>
            <p:ph type="ftr" sz="quarter" idx="11"/>
          </p:nvPr>
        </p:nvSpPr>
        <p:spPr/>
        <p:txBody>
          <a:bodyPr/>
          <a:lstStyle/>
          <a:p>
            <a:endParaRPr lang="tr-TR" dirty="0"/>
          </a:p>
        </p:txBody>
      </p:sp>
      <p:sp>
        <p:nvSpPr>
          <p:cNvPr id="4" name="Slide Number Placeholder 3"/>
          <p:cNvSpPr>
            <a:spLocks noGrp="1"/>
          </p:cNvSpPr>
          <p:nvPr>
            <p:ph type="sldNum" sz="quarter" idx="12"/>
          </p:nvPr>
        </p:nvSpPr>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4608332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594360" y="1524000"/>
            <a:ext cx="3086100" cy="1600200"/>
          </a:xfrm>
        </p:spPr>
        <p:txBody>
          <a:bodyPr anchor="b"/>
          <a:lstStyle>
            <a:lvl1pPr algn="l">
              <a:defRPr sz="3200"/>
            </a:lvl1pPr>
          </a:lstStyle>
          <a:p>
            <a:r>
              <a:rPr lang="tr-TR" smtClean="0"/>
              <a:t>Asıl başlık stili için tıklatın</a:t>
            </a:r>
            <a:endParaRPr lang="en-US" dirty="0"/>
          </a:p>
        </p:txBody>
      </p:sp>
      <p:sp>
        <p:nvSpPr>
          <p:cNvPr id="3" name="Content Placeholder 2"/>
          <p:cNvSpPr>
            <a:spLocks noGrp="1"/>
          </p:cNvSpPr>
          <p:nvPr>
            <p:ph idx="1"/>
          </p:nvPr>
        </p:nvSpPr>
        <p:spPr>
          <a:xfrm>
            <a:off x="3886200" y="746760"/>
            <a:ext cx="4663440" cy="5516880"/>
          </a:xfrm>
        </p:spPr>
        <p:txBody>
          <a:bodyPr anchor="ct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Text Placeholder 3"/>
          <p:cNvSpPr>
            <a:spLocks noGrp="1"/>
          </p:cNvSpPr>
          <p:nvPr>
            <p:ph type="body" sz="half" idx="2"/>
          </p:nvPr>
        </p:nvSpPr>
        <p:spPr>
          <a:xfrm>
            <a:off x="594360" y="3124200"/>
            <a:ext cx="3086100" cy="31394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67EBA1C-B206-423F-920D-E93745FF3127}" type="datetimeFigureOut">
              <a:rPr lang="tr-TR" smtClean="0"/>
              <a:pPr/>
              <a:t>13 Kas 2019</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20842466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594360" y="1524000"/>
            <a:ext cx="4075730" cy="1600200"/>
          </a:xfrm>
        </p:spPr>
        <p:txBody>
          <a:bodyPr anchor="b"/>
          <a:lstStyle>
            <a:lvl1pPr algn="l">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4877524" y="751242"/>
            <a:ext cx="3674234" cy="5512398"/>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594360" y="3124200"/>
            <a:ext cx="4075730" cy="31394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Date Placeholder 4"/>
          <p:cNvSpPr>
            <a:spLocks noGrp="1"/>
          </p:cNvSpPr>
          <p:nvPr>
            <p:ph type="dt" sz="half" idx="10"/>
          </p:nvPr>
        </p:nvSpPr>
        <p:spPr/>
        <p:txBody>
          <a:bodyPr/>
          <a:lstStyle/>
          <a:p>
            <a:fld id="{267EBA1C-B206-423F-920D-E93745FF3127}" type="datetimeFigureOut">
              <a:rPr lang="tr-TR" smtClean="0"/>
              <a:pPr/>
              <a:t>13 Kas 2019</a:t>
            </a:fld>
            <a:endParaRPr lang="tr-TR" dirty="0"/>
          </a:p>
        </p:txBody>
      </p:sp>
      <p:sp>
        <p:nvSpPr>
          <p:cNvPr id="6" name="Footer Placeholder 5"/>
          <p:cNvSpPr>
            <a:spLocks noGrp="1"/>
          </p:cNvSpPr>
          <p:nvPr>
            <p:ph type="ftr" sz="quarter" idx="11"/>
          </p:nvPr>
        </p:nvSpPr>
        <p:spPr/>
        <p:txBody>
          <a:bodyPr/>
          <a:lstStyle/>
          <a:p>
            <a:endParaRPr lang="tr-TR" dirty="0"/>
          </a:p>
        </p:txBody>
      </p:sp>
      <p:sp>
        <p:nvSpPr>
          <p:cNvPr id="7" name="Slide Number Placeholder 6"/>
          <p:cNvSpPr>
            <a:spLocks noGrp="1"/>
          </p:cNvSpPr>
          <p:nvPr>
            <p:ph type="sldNum" sz="quarter" idx="12"/>
          </p:nvPr>
        </p:nvSpPr>
        <p:spPr/>
        <p:txBody>
          <a:body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25955224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9144000" cy="1081088"/>
          </a:xfrm>
          <a:prstGeom prst="rect">
            <a:avLst/>
          </a:prstGeom>
        </p:spPr>
      </p:pic>
      <p:sp>
        <p:nvSpPr>
          <p:cNvPr id="2" name="Title Placeholder 1"/>
          <p:cNvSpPr>
            <a:spLocks noGrp="1"/>
          </p:cNvSpPr>
          <p:nvPr>
            <p:ph type="title"/>
          </p:nvPr>
        </p:nvSpPr>
        <p:spPr>
          <a:xfrm>
            <a:off x="2171700" y="764373"/>
            <a:ext cx="6377940" cy="1293028"/>
          </a:xfrm>
          <a:prstGeom prst="rect">
            <a:avLst/>
          </a:prstGeom>
        </p:spPr>
        <p:txBody>
          <a:bodyPr vert="horz" lIns="91440" tIns="45720" rIns="91440" bIns="45720" rtlCol="0" anchor="ctr">
            <a:normAutofit/>
          </a:bodyPr>
          <a:lstStyle/>
          <a:p>
            <a:r>
              <a:rPr lang="tr-TR" smtClean="0"/>
              <a:t>Asıl başlık stili için tıklatın</a:t>
            </a:r>
            <a:endParaRPr lang="en-US" dirty="0"/>
          </a:p>
        </p:txBody>
      </p:sp>
      <p:sp>
        <p:nvSpPr>
          <p:cNvPr id="3" name="Text Placeholder 2"/>
          <p:cNvSpPr>
            <a:spLocks noGrp="1"/>
          </p:cNvSpPr>
          <p:nvPr>
            <p:ph type="body" idx="1"/>
          </p:nvPr>
        </p:nvSpPr>
        <p:spPr>
          <a:xfrm>
            <a:off x="594360" y="2194560"/>
            <a:ext cx="7955280" cy="4069080"/>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6412230" y="6356351"/>
            <a:ext cx="213741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67EBA1C-B206-423F-920D-E93745FF3127}" type="datetimeFigureOut">
              <a:rPr lang="tr-TR" smtClean="0"/>
              <a:pPr/>
              <a:t>13 Kas 2019</a:t>
            </a:fld>
            <a:endParaRPr lang="tr-TR" dirty="0"/>
          </a:p>
        </p:txBody>
      </p:sp>
      <p:sp>
        <p:nvSpPr>
          <p:cNvPr id="5" name="Footer Placeholder 4"/>
          <p:cNvSpPr>
            <a:spLocks noGrp="1"/>
          </p:cNvSpPr>
          <p:nvPr>
            <p:ph type="ftr" sz="quarter" idx="3"/>
          </p:nvPr>
        </p:nvSpPr>
        <p:spPr>
          <a:xfrm>
            <a:off x="594360" y="6355846"/>
            <a:ext cx="568071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tr-TR" dirty="0"/>
          </a:p>
        </p:txBody>
      </p:sp>
      <p:sp>
        <p:nvSpPr>
          <p:cNvPr id="6" name="Slide Number Placeholder 5"/>
          <p:cNvSpPr>
            <a:spLocks noGrp="1"/>
          </p:cNvSpPr>
          <p:nvPr>
            <p:ph type="sldNum" sz="quarter" idx="4"/>
          </p:nvPr>
        </p:nvSpPr>
        <p:spPr>
          <a:xfrm>
            <a:off x="6572250" y="381001"/>
            <a:ext cx="197739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E99AC7D-EF21-4E9C-AB70-372325BB5480}" type="slidenum">
              <a:rPr lang="tr-TR" smtClean="0"/>
              <a:pPr/>
              <a:t>‹#›</a:t>
            </a:fld>
            <a:endParaRPr lang="tr-TR" dirty="0"/>
          </a:p>
        </p:txBody>
      </p:sp>
    </p:spTree>
    <p:extLst>
      <p:ext uri="{BB962C8B-B14F-4D97-AF65-F5344CB8AC3E}">
        <p14:creationId xmlns:p14="http://schemas.microsoft.com/office/powerpoint/2010/main" val="126714859"/>
      </p:ext>
    </p:extLst>
  </p:cSld>
  <p:clrMap bg1="lt1" tx1="dk1" bg2="lt2" tx2="dk2" accent1="accent1" accent2="accent2" accent3="accent3" accent4="accent4" accent5="accent5" accent6="accent6" hlink="hlink" folHlink="folHlink"/>
  <p:sldLayoutIdLst>
    <p:sldLayoutId id="2147483944" r:id="rId1"/>
    <p:sldLayoutId id="2147483945" r:id="rId2"/>
    <p:sldLayoutId id="2147483946" r:id="rId3"/>
    <p:sldLayoutId id="2147483947" r:id="rId4"/>
    <p:sldLayoutId id="2147483948" r:id="rId5"/>
    <p:sldLayoutId id="2147483949" r:id="rId6"/>
    <p:sldLayoutId id="2147483950" r:id="rId7"/>
    <p:sldLayoutId id="2147483951" r:id="rId8"/>
    <p:sldLayoutId id="2147483952" r:id="rId9"/>
    <p:sldLayoutId id="2147483953" r:id="rId10"/>
    <p:sldLayoutId id="2147483954" r:id="rId11"/>
    <p:sldLayoutId id="2147483955" r:id="rId12"/>
    <p:sldLayoutId id="2147483956" r:id="rId13"/>
    <p:sldLayoutId id="2147483957" r:id="rId14"/>
    <p:sldLayoutId id="2147483958" r:id="rId15"/>
    <p:sldLayoutId id="2147483959" r:id="rId16"/>
    <p:sldLayoutId id="2147483960" r:id="rId17"/>
  </p:sldLayoutIdLst>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hyperlink" Target="https://dergipark.org.tr/en/download/article-file/429339" TargetMode="External"/><Relationship Id="rId3" Type="http://schemas.openxmlformats.org/officeDocument/2006/relationships/hyperlink" Target="https://dergipark.org.tr/tr/download/article-file/193819" TargetMode="External"/><Relationship Id="rId7" Type="http://schemas.openxmlformats.org/officeDocument/2006/relationships/hyperlink" Target="https://www.muhendisbeyinler.net/parcacik-suru-optimizasyonu/" TargetMode="External"/><Relationship Id="rId2" Type="http://schemas.openxmlformats.org/officeDocument/2006/relationships/hyperlink" Target="https://www.sciencedirect.com/topics/engineering/particle-swarm-optimization" TargetMode="External"/><Relationship Id="rId1" Type="http://schemas.openxmlformats.org/officeDocument/2006/relationships/slideLayout" Target="../slideLayouts/slideLayout2.xml"/><Relationship Id="rId6" Type="http://schemas.openxmlformats.org/officeDocument/2006/relationships/hyperlink" Target="http://web.firat.edu.tr/iaydin/bmu579/bmu_579_bolum3.pdf" TargetMode="External"/><Relationship Id="rId5" Type="http://schemas.openxmlformats.org/officeDocument/2006/relationships/hyperlink" Target="https://nenedir.com.tr/optimizasyon-nedir/" TargetMode="External"/><Relationship Id="rId4" Type="http://schemas.openxmlformats.org/officeDocument/2006/relationships/hyperlink" Target="https://medium.com/@hamzaerguder/par%C3%A7ac%C4%B1k-s%C3%BCr%C3%BC-optimizasyonu-24e01beec438"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052"/>
            <a:ext cx="9173717" cy="6864052"/>
          </a:xfrm>
          <a:prstGeom prst="rect">
            <a:avLst/>
          </a:prstGeom>
        </p:spPr>
      </p:pic>
      <p:sp>
        <p:nvSpPr>
          <p:cNvPr id="2" name="1 Başlık"/>
          <p:cNvSpPr>
            <a:spLocks noGrp="1"/>
          </p:cNvSpPr>
          <p:nvPr>
            <p:ph type="ctrTitle"/>
          </p:nvPr>
        </p:nvSpPr>
        <p:spPr>
          <a:xfrm>
            <a:off x="840110" y="188640"/>
            <a:ext cx="7811358" cy="1993776"/>
          </a:xfrm>
        </p:spPr>
        <p:txBody>
          <a:bodyPr>
            <a:normAutofit/>
          </a:bodyPr>
          <a:lstStyle/>
          <a:p>
            <a:pPr algn="ctr"/>
            <a:r>
              <a:rPr lang="tr-TR" cap="none" dirty="0" smtClean="0">
                <a:ln w="0"/>
                <a:solidFill>
                  <a:schemeClr val="accent1"/>
                </a:solidFill>
                <a:effectLst>
                  <a:glow rad="101600">
                    <a:schemeClr val="accent1">
                      <a:satMod val="175000"/>
                      <a:alpha val="40000"/>
                    </a:schemeClr>
                  </a:glow>
                  <a:outerShdw blurRad="38100" dist="25400" dir="5400000" algn="ctr" rotWithShape="0">
                    <a:srgbClr val="6E747A">
                      <a:alpha val="43000"/>
                    </a:srgbClr>
                  </a:outerShdw>
                </a:effectLst>
              </a:rPr>
              <a:t>PARÇACIK SÜRÜSÜ</a:t>
            </a:r>
            <a:br>
              <a:rPr lang="tr-TR" cap="none" dirty="0" smtClean="0">
                <a:ln w="0"/>
                <a:solidFill>
                  <a:schemeClr val="accent1"/>
                </a:solidFill>
                <a:effectLst>
                  <a:glow rad="101600">
                    <a:schemeClr val="accent1">
                      <a:satMod val="175000"/>
                      <a:alpha val="40000"/>
                    </a:schemeClr>
                  </a:glow>
                  <a:outerShdw blurRad="38100" dist="25400" dir="5400000" algn="ctr" rotWithShape="0">
                    <a:srgbClr val="6E747A">
                      <a:alpha val="43000"/>
                    </a:srgbClr>
                  </a:outerShdw>
                </a:effectLst>
              </a:rPr>
            </a:br>
            <a:r>
              <a:rPr lang="tr-TR" cap="none" dirty="0" smtClean="0">
                <a:ln w="0"/>
                <a:solidFill>
                  <a:schemeClr val="accent1"/>
                </a:solidFill>
                <a:effectLst>
                  <a:glow rad="101600">
                    <a:schemeClr val="accent1">
                      <a:satMod val="175000"/>
                      <a:alpha val="40000"/>
                    </a:schemeClr>
                  </a:glow>
                  <a:outerShdw blurRad="38100" dist="25400" dir="5400000" algn="ctr" rotWithShape="0">
                    <a:srgbClr val="6E747A">
                      <a:alpha val="43000"/>
                    </a:srgbClr>
                  </a:outerShdw>
                </a:effectLst>
              </a:rPr>
              <a:t>OPTİMİZASYONU</a:t>
            </a:r>
            <a:endParaRPr lang="tr-TR" cap="none" dirty="0">
              <a:ln w="0"/>
              <a:solidFill>
                <a:schemeClr val="accent1"/>
              </a:solidFill>
              <a:effectLst>
                <a:glow rad="101600">
                  <a:schemeClr val="accent1">
                    <a:satMod val="175000"/>
                    <a:alpha val="40000"/>
                  </a:schemeClr>
                </a:glow>
                <a:outerShdw blurRad="38100" dist="25400" dir="5400000" algn="ctr" rotWithShape="0">
                  <a:srgbClr val="6E747A">
                    <a:alpha val="43000"/>
                  </a:srgbClr>
                </a:outerShdw>
              </a:effectLst>
            </a:endParaRPr>
          </a:p>
        </p:txBody>
      </p:sp>
      <p:sp>
        <p:nvSpPr>
          <p:cNvPr id="3" name="2 Alt Başlık"/>
          <p:cNvSpPr>
            <a:spLocks noGrp="1"/>
          </p:cNvSpPr>
          <p:nvPr>
            <p:ph type="subTitle" idx="1"/>
          </p:nvPr>
        </p:nvSpPr>
        <p:spPr>
          <a:xfrm>
            <a:off x="4211960" y="2204145"/>
            <a:ext cx="4680520" cy="685800"/>
          </a:xfrm>
        </p:spPr>
        <p:txBody>
          <a:bodyPr>
            <a:normAutofit/>
          </a:bodyPr>
          <a:lstStyle/>
          <a:p>
            <a:r>
              <a:rPr lang="tr-TR" sz="2400" dirty="0" smtClean="0">
                <a:ln w="0"/>
                <a:solidFill>
                  <a:schemeClr val="accent1"/>
                </a:solidFill>
                <a:effectLst>
                  <a:outerShdw blurRad="38100" dist="25400" dir="5400000" algn="ctr" rotWithShape="0">
                    <a:srgbClr val="6E747A">
                      <a:alpha val="43000"/>
                    </a:srgbClr>
                  </a:outerShdw>
                </a:effectLst>
              </a:rPr>
              <a:t>(Particle </a:t>
            </a:r>
            <a:r>
              <a:rPr lang="tr-TR" sz="2400" i="1" dirty="0" smtClean="0">
                <a:ln w="0"/>
                <a:solidFill>
                  <a:schemeClr val="accent1"/>
                </a:solidFill>
                <a:effectLst>
                  <a:outerShdw blurRad="38100" dist="25400" dir="5400000" algn="ctr" rotWithShape="0">
                    <a:srgbClr val="6E747A">
                      <a:alpha val="43000"/>
                    </a:srgbClr>
                  </a:outerShdw>
                </a:effectLst>
              </a:rPr>
              <a:t>Swarm</a:t>
            </a:r>
            <a:r>
              <a:rPr lang="tr-TR" sz="2400" dirty="0" smtClean="0">
                <a:ln w="0"/>
                <a:solidFill>
                  <a:schemeClr val="accent1"/>
                </a:solidFill>
                <a:effectLst>
                  <a:outerShdw blurRad="38100" dist="25400" dir="5400000" algn="ctr" rotWithShape="0">
                    <a:srgbClr val="6E747A">
                      <a:alpha val="43000"/>
                    </a:srgbClr>
                  </a:outerShdw>
                </a:effectLst>
              </a:rPr>
              <a:t> Optimization)</a:t>
            </a:r>
            <a:endParaRPr lang="tr-TR" sz="2400"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sz="half" idx="1"/>
          </p:nvPr>
        </p:nvSpPr>
        <p:spPr>
          <a:xfrm>
            <a:off x="179512" y="1196752"/>
            <a:ext cx="4176464" cy="4731940"/>
          </a:xfrm>
        </p:spPr>
        <p:txBody>
          <a:bodyPr>
            <a:normAutofit lnSpcReduction="10000"/>
          </a:bodyPr>
          <a:lstStyle/>
          <a:p>
            <a:pPr>
              <a:buNone/>
            </a:pPr>
            <a:r>
              <a:rPr lang="tr-TR" dirty="0" smtClean="0"/>
              <a:t>	</a:t>
            </a:r>
            <a:r>
              <a:rPr lang="tr-TR" sz="2800" dirty="0" smtClean="0"/>
              <a:t>Belirli bir alanda, sadece bir bölgede yiyecek olduğu, bir kuş grubunun bu alanda yiyecek aradığı ve başlangıçta yiyeceğin nerede olduğunu bilmediği kabul edilir ise, yiyecek bulmak için en iyi çözüm ne olabilir? </a:t>
            </a:r>
            <a:endParaRPr lang="tr-TR" sz="2800" dirty="0"/>
          </a:p>
        </p:txBody>
      </p:sp>
      <p:pic>
        <p:nvPicPr>
          <p:cNvPr id="6" name="5 İçerik Yer Tutucusu" descr="Ekran Alıntısı.PNG"/>
          <p:cNvPicPr>
            <a:picLocks noGrp="1" noChangeAspect="1"/>
          </p:cNvPicPr>
          <p:nvPr>
            <p:ph sz="half" idx="2"/>
          </p:nvPr>
        </p:nvPicPr>
        <p:blipFill>
          <a:blip r:embed="rId2"/>
          <a:stretch>
            <a:fillRect/>
          </a:stretch>
        </p:blipFill>
        <p:spPr>
          <a:xfrm>
            <a:off x="4283968" y="1772816"/>
            <a:ext cx="4448204" cy="3357586"/>
          </a:xfr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1328222" y="620688"/>
            <a:ext cx="6377940" cy="1293028"/>
          </a:xfrm>
        </p:spPr>
        <p:txBody>
          <a:bodyPr/>
          <a:lstStyle/>
          <a:p>
            <a:r>
              <a:rPr lang="tr-TR" cap="none" dirty="0" smtClean="0">
                <a:ln w="0"/>
                <a:solidFill>
                  <a:schemeClr val="accent1"/>
                </a:solidFill>
                <a:effectLst>
                  <a:outerShdw blurRad="38100" dist="25400" dir="5400000" algn="ctr" rotWithShape="0">
                    <a:srgbClr val="6E747A">
                      <a:alpha val="43000"/>
                    </a:srgbClr>
                  </a:outerShdw>
                </a:effectLst>
              </a:rPr>
              <a:t>PSO Algoritması Adımları</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a:xfrm>
            <a:off x="539552" y="1700808"/>
            <a:ext cx="7955280" cy="4069080"/>
          </a:xfrm>
        </p:spPr>
        <p:txBody>
          <a:bodyPr>
            <a:normAutofit/>
          </a:bodyPr>
          <a:lstStyle/>
          <a:p>
            <a:pPr marL="457200" indent="-457200">
              <a:buSzPct val="100000"/>
              <a:buFont typeface="+mj-lt"/>
              <a:buAutoNum type="arabicPeriod"/>
            </a:pPr>
            <a:r>
              <a:rPr lang="tr-TR" sz="2400" dirty="0" smtClean="0"/>
              <a:t> Rastgele üretilen başlangıç pozisyonu ve hız ve yönü ile başlangıç sürüsü oluşturulur.</a:t>
            </a:r>
          </a:p>
          <a:p>
            <a:pPr marL="457200" indent="-457200">
              <a:buFont typeface="+mj-lt"/>
              <a:buAutoNum type="arabicPeriod"/>
            </a:pPr>
            <a:r>
              <a:rPr lang="tr-TR" sz="2400" dirty="0" smtClean="0"/>
              <a:t> Tüm parçacıkların uygunluk değerleri hesaplanır.</a:t>
            </a:r>
          </a:p>
          <a:p>
            <a:pPr marL="457200" indent="-457200">
              <a:buFont typeface="+mj-lt"/>
              <a:buAutoNum type="arabicPeriod"/>
            </a:pPr>
            <a:r>
              <a:rPr lang="tr-TR" sz="2400" dirty="0" smtClean="0"/>
              <a:t> Her bir parçacık için en iyi yaklaşım bulunur.</a:t>
            </a:r>
          </a:p>
          <a:p>
            <a:pPr marL="457200" indent="-457200">
              <a:buFont typeface="+mj-lt"/>
              <a:buAutoNum type="arabicPeriod"/>
            </a:pPr>
            <a:r>
              <a:rPr lang="tr-TR" sz="2400" dirty="0" smtClean="0"/>
              <a:t> İçerisinden küresel en iyi seçilir.</a:t>
            </a:r>
          </a:p>
          <a:p>
            <a:pPr marL="457200" indent="-457200">
              <a:buFont typeface="+mj-lt"/>
              <a:buAutoNum type="arabicPeriod"/>
            </a:pPr>
            <a:r>
              <a:rPr lang="tr-TR" sz="2400" dirty="0" smtClean="0"/>
              <a:t> Hız ve pozisyon tekrar hesaplanır.</a:t>
            </a:r>
          </a:p>
          <a:p>
            <a:pPr marL="457200" indent="-457200">
              <a:buFont typeface="+mj-lt"/>
              <a:buAutoNum type="arabicPeriod"/>
            </a:pPr>
            <a:r>
              <a:rPr lang="tr-TR" sz="2400" dirty="0" smtClean="0"/>
              <a:t> Eğer sonuca yeterince yaklaşıldı ise durulur, yoksa 2.adımdan itibaren işlemler tekrar yapılır.</a:t>
            </a:r>
          </a:p>
          <a:p>
            <a:endParaRPr lang="tr-T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Dikdörtgen 23"/>
          <p:cNvSpPr/>
          <p:nvPr/>
        </p:nvSpPr>
        <p:spPr>
          <a:xfrm>
            <a:off x="704" y="-22056"/>
            <a:ext cx="9143296" cy="1224136"/>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tr-TR"/>
          </a:p>
        </p:txBody>
      </p:sp>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544" y="0"/>
            <a:ext cx="8352928" cy="6846191"/>
          </a:xfrm>
          <a:prstGeom prst="rect">
            <a:avLst/>
          </a:prstGeom>
        </p:spPr>
      </p:pic>
      <p:sp>
        <p:nvSpPr>
          <p:cNvPr id="2" name="1 Başlık"/>
          <p:cNvSpPr>
            <a:spLocks noGrp="1"/>
          </p:cNvSpPr>
          <p:nvPr>
            <p:ph type="title"/>
          </p:nvPr>
        </p:nvSpPr>
        <p:spPr>
          <a:xfrm>
            <a:off x="1043608" y="116632"/>
            <a:ext cx="7467600" cy="1143000"/>
          </a:xfrm>
        </p:spPr>
        <p:txBody>
          <a:bodyPr/>
          <a:lstStyle/>
          <a:p>
            <a:r>
              <a:rPr lang="tr-TR" cap="none" dirty="0" smtClean="0">
                <a:ln w="0"/>
                <a:solidFill>
                  <a:schemeClr val="accent1"/>
                </a:solidFill>
                <a:effectLst>
                  <a:outerShdw blurRad="38100" dist="25400" dir="5400000" algn="ctr" rotWithShape="0">
                    <a:srgbClr val="6E747A">
                      <a:alpha val="43000"/>
                    </a:srgbClr>
                  </a:outerShdw>
                </a:effectLst>
              </a:rPr>
              <a:t>PSO Diyagramı</a:t>
            </a:r>
            <a:endParaRPr lang="tr-TR" cap="none"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594360" y="839828"/>
            <a:ext cx="7955280" cy="1293028"/>
          </a:xfrm>
        </p:spPr>
        <p:txBody>
          <a:bodyPr/>
          <a:lstStyle/>
          <a:p>
            <a:pPr algn="ctr"/>
            <a:r>
              <a:rPr lang="tr-TR" cap="none" dirty="0" smtClean="0">
                <a:ln w="0"/>
                <a:solidFill>
                  <a:schemeClr val="accent1"/>
                </a:solidFill>
                <a:effectLst>
                  <a:outerShdw blurRad="38100" dist="25400" dir="5400000" algn="ctr" rotWithShape="0">
                    <a:srgbClr val="6E747A">
                      <a:alpha val="43000"/>
                    </a:srgbClr>
                  </a:outerShdw>
                </a:effectLst>
              </a:rPr>
              <a:t>PSO Kullanım Alanları</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a:ln>
            <a:noFill/>
          </a:ln>
        </p:spPr>
        <p:style>
          <a:lnRef idx="2">
            <a:schemeClr val="accent1"/>
          </a:lnRef>
          <a:fillRef idx="1">
            <a:schemeClr val="lt1"/>
          </a:fillRef>
          <a:effectRef idx="0">
            <a:schemeClr val="accent1"/>
          </a:effectRef>
          <a:fontRef idx="minor">
            <a:schemeClr val="dk1"/>
          </a:fontRef>
        </p:style>
        <p:txBody>
          <a:bodyPr/>
          <a:lstStyle/>
          <a:p>
            <a:pPr>
              <a:buFont typeface="Wingdings" panose="05000000000000000000" pitchFamily="2" charset="2"/>
              <a:buChar char="v"/>
            </a:pPr>
            <a:r>
              <a:rPr lang="tr-TR" sz="2400" dirty="0" smtClean="0"/>
              <a:t> Fonksiyon Optimizasyonu</a:t>
            </a:r>
          </a:p>
          <a:p>
            <a:pPr>
              <a:buFont typeface="Wingdings" panose="05000000000000000000" pitchFamily="2" charset="2"/>
              <a:buChar char="v"/>
            </a:pPr>
            <a:r>
              <a:rPr lang="tr-TR" sz="2400" dirty="0" smtClean="0"/>
              <a:t> Yapay Sinir Ağları Eğitimi</a:t>
            </a:r>
          </a:p>
          <a:p>
            <a:pPr>
              <a:buFont typeface="Wingdings" panose="05000000000000000000" pitchFamily="2" charset="2"/>
              <a:buChar char="v"/>
            </a:pPr>
            <a:r>
              <a:rPr lang="tr-TR" sz="2400" dirty="0" smtClean="0"/>
              <a:t> Bulanık Sistem Kontrolü</a:t>
            </a:r>
          </a:p>
          <a:p>
            <a:pPr>
              <a:buFont typeface="Wingdings" panose="05000000000000000000" pitchFamily="2" charset="2"/>
              <a:buChar char="v"/>
            </a:pPr>
            <a:r>
              <a:rPr lang="tr-TR" sz="2400" dirty="0" smtClean="0"/>
              <a:t> Genetik Algoritmanın Kullanılabileceği Alanlar</a:t>
            </a:r>
          </a:p>
          <a:p>
            <a:pPr>
              <a:buNone/>
            </a:pPr>
            <a:endParaRPr lang="tr-T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p:txBody>
          <a:bodyPr>
            <a:normAutofit/>
          </a:bodyPr>
          <a:lstStyle/>
          <a:p>
            <a:r>
              <a:rPr lang="tr-TR" sz="4400" cap="none" dirty="0" smtClean="0">
                <a:ln w="0"/>
                <a:solidFill>
                  <a:schemeClr val="accent1"/>
                </a:solidFill>
                <a:effectLst>
                  <a:outerShdw blurRad="38100" dist="25400" dir="5400000" algn="ctr" rotWithShape="0">
                    <a:srgbClr val="6E747A">
                      <a:alpha val="43000"/>
                    </a:srgbClr>
                  </a:outerShdw>
                </a:effectLst>
              </a:rPr>
              <a:t>YSA ve PSO :</a:t>
            </a:r>
            <a:r>
              <a:rPr lang="tr-TR" cap="none" dirty="0" smtClean="0">
                <a:ln w="0"/>
                <a:solidFill>
                  <a:schemeClr val="accent1"/>
                </a:solidFill>
                <a:effectLst>
                  <a:outerShdw blurRad="38100" dist="25400" dir="5400000" algn="ctr" rotWithShape="0">
                    <a:srgbClr val="6E747A">
                      <a:alpha val="43000"/>
                    </a:srgbClr>
                  </a:outerShdw>
                </a:effectLst>
              </a:rPr>
              <a:t/>
            </a:r>
            <a:br>
              <a:rPr lang="tr-TR" cap="none" dirty="0" smtClean="0">
                <a:ln w="0"/>
                <a:solidFill>
                  <a:schemeClr val="accent1"/>
                </a:solidFill>
                <a:effectLst>
                  <a:outerShdw blurRad="38100" dist="25400" dir="5400000" algn="ctr" rotWithShape="0">
                    <a:srgbClr val="6E747A">
                      <a:alpha val="43000"/>
                    </a:srgbClr>
                  </a:outerShdw>
                </a:effectLst>
              </a:rPr>
            </a:b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a:xfrm>
            <a:off x="323528" y="1628800"/>
            <a:ext cx="7929618" cy="4983179"/>
          </a:xfrm>
        </p:spPr>
        <p:txBody>
          <a:bodyPr>
            <a:normAutofit/>
          </a:bodyPr>
          <a:lstStyle/>
          <a:p>
            <a:pPr>
              <a:buNone/>
            </a:pPr>
            <a:r>
              <a:rPr lang="tr-TR" sz="2400" dirty="0" smtClean="0"/>
              <a:t>    Eğitilebilir, adaptif ve kendi kendine organize olup öğrenebilen ve değerlendirme yapabilen yapay sinir ağları ile insan beyninin öğrenme yapısı modellenmeye çalışılmaktadır. Aynı insanda olduğu gibi yapay sinir ağları vasıtasıyla makinelerin eğitilmesi, öğrenmesi ve karar vermesi amaçlanmaktadır.  Yapay Sinir Ağları, günlük hayatımızda finansal konulardan mühendislik ve tıp bilimine, üretim uygulamalarından arıza tespit ve analizine kadar birçok alanda uygulanabilmektedir.</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661124" y="761024"/>
            <a:ext cx="7467600" cy="939784"/>
          </a:xfrm>
        </p:spPr>
        <p:txBody>
          <a:bodyPr>
            <a:normAutofit/>
          </a:bodyPr>
          <a:lstStyle/>
          <a:p>
            <a:r>
              <a:rPr lang="tr-TR" sz="4000" cap="none" dirty="0" smtClean="0">
                <a:ln w="0"/>
                <a:solidFill>
                  <a:schemeClr val="accent1"/>
                </a:solidFill>
                <a:effectLst>
                  <a:outerShdw blurRad="38100" dist="25400" dir="5400000" algn="ctr" rotWithShape="0">
                    <a:srgbClr val="6E747A">
                      <a:alpha val="43000"/>
                    </a:srgbClr>
                  </a:outerShdw>
                </a:effectLst>
              </a:rPr>
              <a:t>Genetik Algoritma ve PSO:</a:t>
            </a:r>
            <a:endParaRPr lang="tr-TR" sz="4000"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a:xfrm>
            <a:off x="251520" y="1700808"/>
            <a:ext cx="8286808" cy="5000660"/>
          </a:xfrm>
        </p:spPr>
        <p:txBody>
          <a:bodyPr>
            <a:noAutofit/>
          </a:bodyPr>
          <a:lstStyle/>
          <a:p>
            <a:pPr>
              <a:buNone/>
            </a:pPr>
            <a:r>
              <a:rPr lang="tr-TR" sz="2400" dirty="0" smtClean="0"/>
              <a:t>    GA ve PSO iki farklı amaç fonksiyon ile denenmiş ve karşılaştırmalı olarak sonuçları verilmiştir. PSO ile daha yüksek performans elde edilmiştir.Genetik algoritma ile olan benzerlikleri ise her ikiside populasyon tabanlı olup, tek set değerden diğer set değerlere geçerken deterministik ve olası kuralları kullanmaları sayılabilir. Son yapılan çalışmalara istinaden parçacık sürü optimizasyon yöntemi en az genetik algoritma kadar büyük oranda doğrusal olmayan yapıların çözülmesinde, yakınsama oranı ve yakınsama hassasiyeti bazında aynı sonuçları vermektedir.</a:t>
            </a:r>
            <a:endParaRPr lang="tr-TR" sz="24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323528" y="764373"/>
            <a:ext cx="8226112" cy="1293028"/>
          </a:xfrm>
        </p:spPr>
        <p:txBody>
          <a:bodyPr>
            <a:normAutofit/>
          </a:bodyPr>
          <a:lstStyle/>
          <a:p>
            <a:r>
              <a:rPr lang="tr-TR" sz="4000" cap="none" dirty="0" smtClean="0">
                <a:ln w="0"/>
                <a:solidFill>
                  <a:schemeClr val="accent1"/>
                </a:solidFill>
                <a:effectLst>
                  <a:outerShdw blurRad="38100" dist="25400" dir="5400000" algn="ctr" rotWithShape="0">
                    <a:srgbClr val="6E747A">
                      <a:alpha val="43000"/>
                    </a:srgbClr>
                  </a:outerShdw>
                </a:effectLst>
              </a:rPr>
              <a:t>Bulanık Sistem Kontrolü ve PSO</a:t>
            </a:r>
            <a:endParaRPr lang="tr-TR" sz="4000"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p:txBody>
          <a:bodyPr>
            <a:normAutofit/>
          </a:bodyPr>
          <a:lstStyle/>
          <a:p>
            <a:pPr>
              <a:buNone/>
            </a:pPr>
            <a:r>
              <a:rPr lang="tr-TR" dirty="0" smtClean="0"/>
              <a:t>	</a:t>
            </a:r>
            <a:r>
              <a:rPr lang="tr-TR" sz="2400" dirty="0" smtClean="0"/>
              <a:t>PSO'da kümelenmenin yakınsama ve çeşitliliğinde bulanık mantık kullanarak başka bir gelişme vardır. Simülasyon sonuçları, önerilen yaklaşımın PSO'nun performansını iyileştirdiğini göstermektedir.  Önerilen yaklaşımın uygulanabilirliğini göstermek için kıyaslama işlevleri kullanılmıştır.</a:t>
            </a:r>
            <a:endParaRPr lang="tr-TR" sz="24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2171700" y="764704"/>
            <a:ext cx="6377940" cy="1293028"/>
          </a:xfrm>
        </p:spPr>
        <p:txBody>
          <a:bodyPr/>
          <a:lstStyle/>
          <a:p>
            <a:pPr algn="ctr"/>
            <a:r>
              <a:rPr lang="tr-TR" cap="none" dirty="0" smtClean="0">
                <a:ln w="0"/>
                <a:solidFill>
                  <a:schemeClr val="accent1"/>
                </a:solidFill>
                <a:effectLst>
                  <a:outerShdw blurRad="38100" dist="25400" dir="5400000" algn="ctr" rotWithShape="0">
                    <a:srgbClr val="6E747A">
                      <a:alpha val="43000"/>
                    </a:srgbClr>
                  </a:outerShdw>
                </a:effectLst>
              </a:rPr>
              <a:t>PSO Avantajları</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p:txBody>
          <a:bodyPr>
            <a:normAutofit/>
          </a:bodyPr>
          <a:lstStyle/>
          <a:p>
            <a:pPr>
              <a:buFont typeface="Wingdings" panose="05000000000000000000" pitchFamily="2" charset="2"/>
              <a:buChar char="v"/>
            </a:pPr>
            <a:r>
              <a:rPr lang="tr-TR" sz="2400" dirty="0" smtClean="0"/>
              <a:t> Gerçekleştirilmesi kolaydır.</a:t>
            </a:r>
          </a:p>
          <a:p>
            <a:pPr>
              <a:buFont typeface="Wingdings" panose="05000000000000000000" pitchFamily="2" charset="2"/>
              <a:buChar char="v"/>
            </a:pPr>
            <a:r>
              <a:rPr lang="tr-TR" sz="2400" dirty="0" smtClean="0"/>
              <a:t> Ayarlanması gereken çok az parametresi vardır.</a:t>
            </a:r>
          </a:p>
          <a:p>
            <a:pPr>
              <a:buFont typeface="Wingdings" panose="05000000000000000000" pitchFamily="2" charset="2"/>
              <a:buChar char="v"/>
            </a:pPr>
            <a:r>
              <a:rPr lang="tr-TR" sz="2400" dirty="0" smtClean="0"/>
              <a:t> Reel sayılarla çalışır.</a:t>
            </a:r>
          </a:p>
          <a:p>
            <a:pPr>
              <a:buFont typeface="Wingdings" panose="05000000000000000000" pitchFamily="2" charset="2"/>
              <a:buChar char="v"/>
            </a:pPr>
            <a:r>
              <a:rPr lang="tr-TR" sz="2400" dirty="0" smtClean="0"/>
              <a:t> Özel ,kullanılması zorunlu operatörler gerek  duymaz.</a:t>
            </a:r>
            <a:endParaRPr lang="tr-TR" sz="24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611560" y="764373"/>
            <a:ext cx="7938080" cy="1293028"/>
          </a:xfrm>
        </p:spPr>
        <p:txBody>
          <a:bodyPr/>
          <a:lstStyle/>
          <a:p>
            <a:pPr algn="ctr"/>
            <a:r>
              <a:rPr lang="tr-TR" cap="none" dirty="0" smtClean="0">
                <a:ln w="0"/>
                <a:solidFill>
                  <a:schemeClr val="accent1"/>
                </a:solidFill>
                <a:effectLst>
                  <a:outerShdw blurRad="38100" dist="25400" dir="5400000" algn="ctr" rotWithShape="0">
                    <a:srgbClr val="6E747A">
                      <a:alpha val="43000"/>
                    </a:srgbClr>
                  </a:outerShdw>
                </a:effectLst>
              </a:rPr>
              <a:t>Kuş Sürüsü Optimizasyonu:</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4" name="3 İçerik Yer Tutucusu"/>
          <p:cNvSpPr>
            <a:spLocks noGrp="1"/>
          </p:cNvSpPr>
          <p:nvPr>
            <p:ph sz="half" idx="1"/>
          </p:nvPr>
        </p:nvSpPr>
        <p:spPr>
          <a:xfrm>
            <a:off x="251520" y="2057401"/>
            <a:ext cx="4181411" cy="4069080"/>
          </a:xfrm>
        </p:spPr>
        <p:txBody>
          <a:bodyPr/>
          <a:lstStyle/>
          <a:p>
            <a:pPr>
              <a:buNone/>
            </a:pPr>
            <a:r>
              <a:rPr lang="tr-TR" sz="2400" dirty="0" smtClean="0"/>
              <a:t>   </a:t>
            </a:r>
            <a:r>
              <a:rPr lang="tr-TR" sz="2400" dirty="0"/>
              <a:t> </a:t>
            </a:r>
            <a:r>
              <a:rPr lang="tr-TR" sz="2400" dirty="0" smtClean="0"/>
              <a:t>    Kuşların kendi ve bağlı oldukları sürü ile </a:t>
            </a:r>
            <a:r>
              <a:rPr lang="tr-TR" sz="2400" b="1" dirty="0" smtClean="0">
                <a:solidFill>
                  <a:schemeClr val="accent2"/>
                </a:solidFill>
              </a:rPr>
              <a:t>bilgi alışverişi davranışlarından </a:t>
            </a:r>
            <a:r>
              <a:rPr lang="tr-TR" sz="2400" dirty="0" smtClean="0"/>
              <a:t>esinlenilerek geliştirilmiş popülasyon tabanlı bir optimizasyon tekniğidir</a:t>
            </a:r>
            <a:r>
              <a:rPr lang="tr-TR" dirty="0" smtClean="0"/>
              <a:t>.</a:t>
            </a:r>
            <a:endParaRPr lang="tr-TR" dirty="0"/>
          </a:p>
        </p:txBody>
      </p:sp>
      <p:pic>
        <p:nvPicPr>
          <p:cNvPr id="8" name="7 İçerik Yer Tutucusu" descr="images (3).jpg"/>
          <p:cNvPicPr>
            <a:picLocks noGrp="1" noChangeAspect="1"/>
          </p:cNvPicPr>
          <p:nvPr>
            <p:ph sz="half" idx="2"/>
          </p:nvPr>
        </p:nvPicPr>
        <p:blipFill>
          <a:blip r:embed="rId2"/>
          <a:stretch>
            <a:fillRect/>
          </a:stretch>
        </p:blipFill>
        <p:spPr>
          <a:xfrm>
            <a:off x="4788024" y="2057401"/>
            <a:ext cx="3312368" cy="3358473"/>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idx="1"/>
          </p:nvPr>
        </p:nvSpPr>
        <p:spPr>
          <a:xfrm>
            <a:off x="457200" y="1600200"/>
            <a:ext cx="8043890" cy="4757758"/>
          </a:xfrm>
        </p:spPr>
        <p:txBody>
          <a:bodyPr>
            <a:noAutofit/>
          </a:bodyPr>
          <a:lstStyle/>
          <a:p>
            <a:pPr>
              <a:buNone/>
            </a:pPr>
            <a:r>
              <a:rPr lang="tr-TR" sz="2800" dirty="0" smtClean="0"/>
              <a:t>     </a:t>
            </a:r>
            <a:r>
              <a:rPr lang="tr-TR" sz="2800" dirty="0"/>
              <a:t>Kuş Sürüsü </a:t>
            </a:r>
            <a:r>
              <a:rPr lang="tr-TR" sz="2800" dirty="0" smtClean="0"/>
              <a:t>Optimizasyonu </a:t>
            </a:r>
            <a:r>
              <a:rPr lang="tr-TR" sz="2800" dirty="0"/>
              <a:t>(</a:t>
            </a:r>
            <a:r>
              <a:rPr lang="tr-TR" sz="2800" dirty="0" smtClean="0"/>
              <a:t>KSO) </a:t>
            </a:r>
            <a:r>
              <a:rPr lang="tr-TR" sz="2800" dirty="0"/>
              <a:t>kuş sürülerindeki sosyal davranış ve sosyal etkileşim temelli sürü zekâsı optimizasyon algoritmalarının en </a:t>
            </a:r>
            <a:r>
              <a:rPr lang="tr-TR" sz="2800" dirty="0" smtClean="0"/>
              <a:t>yenilerindendir. </a:t>
            </a:r>
            <a:r>
              <a:rPr lang="tr-TR" sz="2800" dirty="0"/>
              <a:t>Kuşların çoğunlukla üç davranış biçimi vardır. </a:t>
            </a:r>
            <a:r>
              <a:rPr lang="tr-TR" sz="2800" dirty="0">
                <a:solidFill>
                  <a:srgbClr val="FF0000"/>
                </a:solidFill>
              </a:rPr>
              <a:t>Bunlar beslenme davranış biçimi</a:t>
            </a:r>
            <a:r>
              <a:rPr lang="tr-TR" sz="2800" dirty="0"/>
              <a:t>, </a:t>
            </a:r>
            <a:r>
              <a:rPr lang="tr-TR" sz="2800" dirty="0">
                <a:solidFill>
                  <a:srgbClr val="FF0000"/>
                </a:solidFill>
              </a:rPr>
              <a:t>uyanıklık davranışı </a:t>
            </a:r>
            <a:r>
              <a:rPr lang="tr-TR" sz="2800" dirty="0"/>
              <a:t>ve </a:t>
            </a:r>
            <a:r>
              <a:rPr lang="tr-TR" sz="2800" dirty="0">
                <a:solidFill>
                  <a:srgbClr val="FF0000"/>
                </a:solidFill>
              </a:rPr>
              <a:t>uçma davranışıdır</a:t>
            </a:r>
            <a:r>
              <a:rPr lang="tr-TR" sz="2800" dirty="0"/>
              <a:t>. Kuşlar yiyecek arayabilir ve hayatta kalma şansını artırabilmek için sosyal etkileşimler aracılığıyla avcılardan kaçabilmektedirler. </a:t>
            </a:r>
          </a:p>
        </p:txBody>
      </p:sp>
      <p:sp>
        <p:nvSpPr>
          <p:cNvPr id="4" name="1 Başlık"/>
          <p:cNvSpPr txBox="1">
            <a:spLocks/>
          </p:cNvSpPr>
          <p:nvPr/>
        </p:nvSpPr>
        <p:spPr>
          <a:xfrm>
            <a:off x="1043608" y="476672"/>
            <a:ext cx="7938080" cy="1293028"/>
          </a:xfrm>
          <a:prstGeom prst="rect">
            <a:avLst/>
          </a:prstGeom>
        </p:spPr>
        <p:txBody>
          <a:bodyPr vert="horz" lIns="91440" tIns="45720" rIns="91440" bIns="45720" rtlCol="0" anchor="ctr">
            <a:norm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pPr algn="ctr"/>
            <a:r>
              <a:rPr lang="tr-TR" cap="none" dirty="0" smtClean="0">
                <a:ln w="0"/>
                <a:solidFill>
                  <a:schemeClr val="accent1"/>
                </a:solidFill>
                <a:effectLst>
                  <a:outerShdw blurRad="38100" dist="25400" dir="5400000" algn="ctr" rotWithShape="0">
                    <a:srgbClr val="6E747A">
                      <a:alpha val="43000"/>
                    </a:srgbClr>
                  </a:outerShdw>
                </a:effectLst>
              </a:rPr>
              <a:t>Kuş Sürüsü Optimizasyonu:</a:t>
            </a:r>
            <a:endParaRPr lang="tr-TR" cap="none" dirty="0">
              <a:ln w="0"/>
              <a:solidFill>
                <a:schemeClr val="accent1"/>
              </a:solidFill>
              <a:effectLst>
                <a:outerShdw blurRad="38100" dist="25400" dir="5400000" algn="ctr" rotWithShape="0">
                  <a:srgbClr val="6E747A">
                    <a:alpha val="43000"/>
                  </a:srgbClr>
                </a:outerShdw>
              </a:effectLst>
            </a:endParaRP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Başlık"/>
          <p:cNvSpPr>
            <a:spLocks noGrp="1"/>
          </p:cNvSpPr>
          <p:nvPr>
            <p:ph type="title"/>
          </p:nvPr>
        </p:nvSpPr>
        <p:spPr>
          <a:xfrm>
            <a:off x="971600" y="548680"/>
            <a:ext cx="7467600" cy="1143000"/>
          </a:xfrm>
        </p:spPr>
        <p:txBody>
          <a:bodyPr/>
          <a:lstStyle/>
          <a:p>
            <a:pPr algn="ctr"/>
            <a:r>
              <a:rPr lang="tr-TR" cap="none" dirty="0" smtClean="0">
                <a:ln w="0"/>
                <a:solidFill>
                  <a:schemeClr val="accent1"/>
                </a:solidFill>
                <a:effectLst>
                  <a:outerShdw blurRad="38100" dist="25400" dir="5400000" algn="ctr" rotWithShape="0">
                    <a:srgbClr val="6E747A">
                      <a:alpha val="43000"/>
                    </a:srgbClr>
                  </a:outerShdw>
                </a:effectLst>
              </a:rPr>
              <a:t>Optimizasyon nedir?</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6" name="5 İçerik Yer Tutucusu"/>
          <p:cNvSpPr>
            <a:spLocks noGrp="1"/>
          </p:cNvSpPr>
          <p:nvPr>
            <p:ph sz="half" idx="2"/>
          </p:nvPr>
        </p:nvSpPr>
        <p:spPr>
          <a:xfrm>
            <a:off x="4781450" y="1530294"/>
            <a:ext cx="4357718" cy="4543063"/>
          </a:xfrm>
        </p:spPr>
        <p:txBody>
          <a:bodyPr>
            <a:normAutofit/>
          </a:bodyPr>
          <a:lstStyle/>
          <a:p>
            <a:pPr>
              <a:buNone/>
            </a:pPr>
            <a:r>
              <a:rPr lang="tr-TR" dirty="0" smtClean="0"/>
              <a:t>   </a:t>
            </a:r>
            <a:r>
              <a:rPr lang="tr-TR" sz="2800" dirty="0" smtClean="0"/>
              <a:t>  </a:t>
            </a:r>
            <a:r>
              <a:rPr lang="tr-TR" sz="2400" dirty="0" smtClean="0"/>
              <a:t>En basit anlamı ile </a:t>
            </a:r>
            <a:r>
              <a:rPr lang="tr-TR" sz="2400" b="1" dirty="0" smtClean="0">
                <a:solidFill>
                  <a:schemeClr val="accent2">
                    <a:lumMod val="75000"/>
                  </a:schemeClr>
                </a:solidFill>
              </a:rPr>
              <a:t>optimizasyon</a:t>
            </a:r>
            <a:r>
              <a:rPr lang="tr-TR" sz="2400" dirty="0" smtClean="0"/>
              <a:t> eldeki kısıtlı kaynakları en optimum biçimde kullanmak olarak tanımlanabilir . Matematiksel olarak ifade etmek gerekirse optimizasyon kısaca bir fonksiyonun minimize veya maksimize edilmesi olarak tanımlanabilir .</a:t>
            </a:r>
            <a:r>
              <a:rPr lang="tr-TR" sz="2800" dirty="0" smtClean="0"/>
              <a:t> </a:t>
            </a:r>
            <a:endParaRPr lang="tr-TR" sz="2800" dirty="0"/>
          </a:p>
        </p:txBody>
      </p:sp>
      <p:pic>
        <p:nvPicPr>
          <p:cNvPr id="3" name="Resi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74" y="1675284"/>
            <a:ext cx="5004725" cy="3753544"/>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p:cNvPicPr>
            <a:picLocks noChangeAspect="1"/>
          </p:cNvPicPr>
          <p:nvPr/>
        </p:nvPicPr>
        <p:blipFill rotWithShape="1">
          <a:blip r:embed="rId2">
            <a:extLst>
              <a:ext uri="{28A0092B-C50C-407E-A947-70E740481C1C}">
                <a14:useLocalDpi xmlns:a14="http://schemas.microsoft.com/office/drawing/2010/main" val="0"/>
              </a:ext>
            </a:extLst>
          </a:blip>
          <a:srcRect l="635" r="1304"/>
          <a:stretch/>
        </p:blipFill>
        <p:spPr>
          <a:xfrm>
            <a:off x="29394" y="1412776"/>
            <a:ext cx="9007102" cy="4320480"/>
          </a:xfrm>
          <a:prstGeom prst="rect">
            <a:avLst/>
          </a:prstGeom>
          <a:effectLst>
            <a:glow rad="228600">
              <a:schemeClr val="accent1">
                <a:satMod val="175000"/>
                <a:alpha val="40000"/>
              </a:schemeClr>
            </a:glow>
          </a:effectLst>
        </p:spPr>
      </p:pic>
    </p:spTree>
    <p:extLst>
      <p:ext uri="{BB962C8B-B14F-4D97-AF65-F5344CB8AC3E}">
        <p14:creationId xmlns:p14="http://schemas.microsoft.com/office/powerpoint/2010/main" val="8526348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476238"/>
          </a:xfrm>
          <a:prstGeom prst="rect">
            <a:avLst/>
          </a:prstGeom>
        </p:spPr>
      </p:pic>
    </p:spTree>
    <p:extLst>
      <p:ext uri="{BB962C8B-B14F-4D97-AF65-F5344CB8AC3E}">
        <p14:creationId xmlns:p14="http://schemas.microsoft.com/office/powerpoint/2010/main" val="33205058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539552" y="623804"/>
            <a:ext cx="8154104" cy="1293028"/>
          </a:xfrm>
        </p:spPr>
        <p:txBody>
          <a:bodyPr>
            <a:noAutofit/>
          </a:bodyPr>
          <a:lstStyle/>
          <a:p>
            <a:r>
              <a:rPr lang="tr-TR" sz="4100" cap="none" dirty="0" smtClean="0">
                <a:ln w="0"/>
                <a:solidFill>
                  <a:schemeClr val="accent1"/>
                </a:solidFill>
                <a:effectLst>
                  <a:outerShdw blurRad="38100" dist="25400" dir="5400000" algn="ctr" rotWithShape="0">
                    <a:srgbClr val="6E747A">
                      <a:alpha val="43000"/>
                    </a:srgbClr>
                  </a:outerShdw>
                </a:effectLst>
              </a:rPr>
              <a:t>Yapay Balık Sürüsü Algoritması:</a:t>
            </a:r>
            <a:endParaRPr lang="tr-TR" sz="4100" cap="none" dirty="0">
              <a:ln w="0"/>
              <a:solidFill>
                <a:schemeClr val="accent1"/>
              </a:solidFill>
              <a:effectLst>
                <a:outerShdw blurRad="38100" dist="25400" dir="5400000" algn="ctr" rotWithShape="0">
                  <a:srgbClr val="6E747A">
                    <a:alpha val="43000"/>
                  </a:srgbClr>
                </a:outerShdw>
              </a:effectLst>
            </a:endParaRPr>
          </a:p>
        </p:txBody>
      </p:sp>
      <p:sp>
        <p:nvSpPr>
          <p:cNvPr id="4" name="3 İçerik Yer Tutucusu"/>
          <p:cNvSpPr>
            <a:spLocks noGrp="1"/>
          </p:cNvSpPr>
          <p:nvPr>
            <p:ph sz="half" idx="1"/>
          </p:nvPr>
        </p:nvSpPr>
        <p:spPr>
          <a:xfrm>
            <a:off x="0" y="1844824"/>
            <a:ext cx="4114800" cy="4525963"/>
          </a:xfrm>
        </p:spPr>
        <p:txBody>
          <a:bodyPr>
            <a:normAutofit/>
          </a:bodyPr>
          <a:lstStyle/>
          <a:p>
            <a:pPr>
              <a:buNone/>
            </a:pPr>
            <a:r>
              <a:rPr lang="tr-TR" dirty="0" smtClean="0"/>
              <a:t>    </a:t>
            </a:r>
            <a:r>
              <a:rPr lang="tr-TR" sz="2400" dirty="0" smtClean="0"/>
              <a:t>Yeni bir evrimsel hesaplama tekniği olan Yapay Balık Sürüsü Algoritması (YBSA) ilk kez </a:t>
            </a:r>
            <a:r>
              <a:rPr lang="tr-TR" sz="2400" dirty="0" smtClean="0">
                <a:solidFill>
                  <a:srgbClr val="FF0000"/>
                </a:solidFill>
              </a:rPr>
              <a:t>2002’ de önerilmiştir </a:t>
            </a:r>
            <a:r>
              <a:rPr lang="tr-TR" sz="2400" dirty="0" smtClean="0"/>
              <a:t>(Liv vd., 2002). YBSA’nın fikri sürü teorisine ve basitleştirilmiş balık sürüsünün </a:t>
            </a:r>
            <a:r>
              <a:rPr lang="tr-TR" sz="2400" b="1" dirty="0" smtClean="0">
                <a:solidFill>
                  <a:schemeClr val="accent2"/>
                </a:solidFill>
              </a:rPr>
              <a:t>doğal sosyal davranışlarının </a:t>
            </a:r>
            <a:r>
              <a:rPr lang="tr-TR" sz="2400" dirty="0" smtClean="0"/>
              <a:t>simülasyonuna dayanmaktadır. </a:t>
            </a:r>
            <a:endParaRPr lang="tr-TR" sz="2400" dirty="0"/>
          </a:p>
        </p:txBody>
      </p:sp>
      <p:pic>
        <p:nvPicPr>
          <p:cNvPr id="6" name="5 İçerik Yer Tutucusu" descr="images (2).jpg"/>
          <p:cNvPicPr>
            <a:picLocks noGrp="1" noChangeAspect="1"/>
          </p:cNvPicPr>
          <p:nvPr>
            <p:ph sz="half" idx="2"/>
          </p:nvPr>
        </p:nvPicPr>
        <p:blipFill>
          <a:blip r:embed="rId2"/>
          <a:stretch>
            <a:fillRect/>
          </a:stretch>
        </p:blipFill>
        <p:spPr>
          <a:xfrm>
            <a:off x="4114800" y="1988840"/>
            <a:ext cx="4448204" cy="31490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İçerik Yer Tutucusu"/>
          <p:cNvSpPr>
            <a:spLocks noGrp="1"/>
          </p:cNvSpPr>
          <p:nvPr>
            <p:ph idx="1"/>
          </p:nvPr>
        </p:nvSpPr>
        <p:spPr>
          <a:xfrm>
            <a:off x="539552" y="1772816"/>
            <a:ext cx="4968552" cy="4752528"/>
          </a:xfrm>
        </p:spPr>
        <p:txBody>
          <a:bodyPr>
            <a:normAutofit/>
          </a:bodyPr>
          <a:lstStyle/>
          <a:p>
            <a:pPr>
              <a:buNone/>
            </a:pPr>
            <a:r>
              <a:rPr lang="tr-TR" sz="2400" dirty="0" smtClean="0"/>
              <a:t>    </a:t>
            </a:r>
            <a:r>
              <a:rPr lang="tr-TR" sz="2400" dirty="0"/>
              <a:t>Yapay balık sürüsü optimizasyonu, yiyecek aramada balık sürüsünün sosyal davranışlarının benzetimi tabanlı bir zeki optimizasyon algoritmasıdır. Doğada balık, yiyeceğini besin değeri yüksek alanları tek tek arayarak ya da diğer balıkları izleyerek bulabilmektedir. Çok balıklı bölgenin besin değeri genellikle daha yüksek </a:t>
            </a:r>
            <a:r>
              <a:rPr lang="tr-TR" sz="2400" dirty="0" smtClean="0"/>
              <a:t>olmaktadır</a:t>
            </a:r>
            <a:endParaRPr lang="tr-TR" sz="2400" dirty="0"/>
          </a:p>
        </p:txBody>
      </p:sp>
      <p:sp>
        <p:nvSpPr>
          <p:cNvPr id="4" name="1 Başlık"/>
          <p:cNvSpPr txBox="1">
            <a:spLocks/>
          </p:cNvSpPr>
          <p:nvPr/>
        </p:nvSpPr>
        <p:spPr>
          <a:xfrm>
            <a:off x="683568" y="620688"/>
            <a:ext cx="8154104" cy="129302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tr-TR" sz="4100" cap="none" dirty="0" smtClean="0">
                <a:ln w="0"/>
                <a:solidFill>
                  <a:schemeClr val="accent1"/>
                </a:solidFill>
                <a:effectLst>
                  <a:outerShdw blurRad="38100" dist="25400" dir="5400000" algn="ctr" rotWithShape="0">
                    <a:srgbClr val="6E747A">
                      <a:alpha val="43000"/>
                    </a:srgbClr>
                  </a:outerShdw>
                </a:effectLst>
              </a:rPr>
              <a:t>Yapay Balık Sürüsü Algoritması:</a:t>
            </a:r>
            <a:endParaRPr lang="tr-TR" sz="4100" cap="none" dirty="0">
              <a:ln w="0"/>
              <a:solidFill>
                <a:schemeClr val="accent1"/>
              </a:solidFill>
              <a:effectLst>
                <a:outerShdw blurRad="38100" dist="25400" dir="5400000" algn="ctr" rotWithShape="0">
                  <a:srgbClr val="6E747A">
                    <a:alpha val="43000"/>
                  </a:srgbClr>
                </a:outerShdw>
              </a:effectLst>
            </a:endParaRPr>
          </a:p>
        </p:txBody>
      </p:sp>
      <p:pic>
        <p:nvPicPr>
          <p:cNvPr id="6" name="Resim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5464" y="2276872"/>
            <a:ext cx="3481341" cy="2811428"/>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539552" y="1913716"/>
            <a:ext cx="7955280" cy="4069080"/>
          </a:xfrm>
        </p:spPr>
        <p:txBody>
          <a:bodyPr/>
          <a:lstStyle/>
          <a:p>
            <a:pPr marL="0" indent="0">
              <a:buNone/>
            </a:pPr>
            <a:r>
              <a:rPr lang="tr-TR" sz="2400" dirty="0"/>
              <a:t> </a:t>
            </a:r>
            <a:r>
              <a:rPr lang="tr-TR" sz="2400" dirty="0" smtClean="0"/>
              <a:t>      Bu </a:t>
            </a:r>
            <a:r>
              <a:rPr lang="tr-TR" sz="2400" dirty="0"/>
              <a:t>optimizasyonun temel fikri, küresel optimuma ulaşmak için balık bireyinin yerel aramasıyla toplanma ve izleme gibi balık davranışlarını taklit </a:t>
            </a:r>
            <a:r>
              <a:rPr lang="tr-TR" sz="2400" dirty="0" smtClean="0"/>
              <a:t>etmektir. Bir yapay balığın yaşadığı ortam başlıca çözüm uzayıdır ve diğer yapay balıkların konumudur. Bir sonraki davranışı mevcut durumuna ve yerel çevresel durumuna bağlı olmaktadır. Bir yapay balık kendi faaliyetleri ve arkadaşlarının faaliyetleri yolu ile çevresini etkileyecektir (</a:t>
            </a:r>
            <a:r>
              <a:rPr lang="tr-TR" sz="2400" dirty="0" err="1" smtClean="0"/>
              <a:t>Jiang</a:t>
            </a:r>
            <a:r>
              <a:rPr lang="tr-TR" sz="2400" dirty="0" smtClean="0"/>
              <a:t>, </a:t>
            </a:r>
            <a:r>
              <a:rPr lang="tr-TR" sz="2400" dirty="0" err="1" smtClean="0"/>
              <a:t>Yuan</a:t>
            </a:r>
            <a:r>
              <a:rPr lang="tr-TR" sz="2400" dirty="0" smtClean="0"/>
              <a:t>, </a:t>
            </a:r>
            <a:r>
              <a:rPr lang="tr-TR" sz="2400" dirty="0" err="1" smtClean="0"/>
              <a:t>Cheng</a:t>
            </a:r>
            <a:r>
              <a:rPr lang="tr-TR" sz="2400" dirty="0" smtClean="0"/>
              <a:t>, 2009)</a:t>
            </a:r>
          </a:p>
          <a:p>
            <a:endParaRPr lang="tr-TR" dirty="0"/>
          </a:p>
        </p:txBody>
      </p:sp>
      <p:sp>
        <p:nvSpPr>
          <p:cNvPr id="5" name="1 Başlık"/>
          <p:cNvSpPr txBox="1">
            <a:spLocks/>
          </p:cNvSpPr>
          <p:nvPr/>
        </p:nvSpPr>
        <p:spPr>
          <a:xfrm>
            <a:off x="683568" y="620688"/>
            <a:ext cx="8154104" cy="1293028"/>
          </a:xfrm>
          <a:prstGeom prst="rect">
            <a:avLst/>
          </a:prstGeom>
        </p:spPr>
        <p:txBody>
          <a:bodyPr vert="horz" lIns="91440" tIns="45720" rIns="91440" bIns="45720" rtlCol="0" anchor="ctr">
            <a:noAutofit/>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tr-TR" sz="4100" cap="none" dirty="0" smtClean="0">
                <a:ln w="0"/>
                <a:solidFill>
                  <a:schemeClr val="accent1"/>
                </a:solidFill>
                <a:effectLst>
                  <a:outerShdw blurRad="38100" dist="25400" dir="5400000" algn="ctr" rotWithShape="0">
                    <a:srgbClr val="6E747A">
                      <a:alpha val="43000"/>
                    </a:srgbClr>
                  </a:outerShdw>
                </a:effectLst>
              </a:rPr>
              <a:t>Yapay Balık Sürüsü Algoritması:</a:t>
            </a:r>
            <a:endParaRPr lang="tr-TR" sz="4100" cap="none"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40452764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Resim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75562"/>
          </a:xfrm>
          <a:prstGeom prst="rect">
            <a:avLst/>
          </a:prstGeom>
        </p:spPr>
      </p:pic>
    </p:spTree>
    <p:extLst>
      <p:ext uri="{BB962C8B-B14F-4D97-AF65-F5344CB8AC3E}">
        <p14:creationId xmlns:p14="http://schemas.microsoft.com/office/powerpoint/2010/main" val="15094244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 İçerik Yer Tutucusu" descr="Ekran Alıntısı.PNG"/>
          <p:cNvPicPr>
            <a:picLocks noGrp="1" noChangeAspect="1"/>
          </p:cNvPicPr>
          <p:nvPr>
            <p:ph idx="1"/>
          </p:nvPr>
        </p:nvPicPr>
        <p:blipFill>
          <a:blip r:embed="rId2"/>
          <a:stretch>
            <a:fillRect/>
          </a:stretch>
        </p:blipFill>
        <p:spPr>
          <a:xfrm>
            <a:off x="214571" y="1347732"/>
            <a:ext cx="8857059" cy="875320"/>
          </a:xfrm>
          <a:prstGeom prst="rect">
            <a:avLst/>
          </a:prstGeom>
          <a:ln>
            <a:noFill/>
          </a:ln>
          <a:effectLst>
            <a:glow rad="228600">
              <a:schemeClr val="accent1">
                <a:satMod val="175000"/>
                <a:alpha val="40000"/>
              </a:schemeClr>
            </a:glow>
            <a:outerShdw blurRad="190500" algn="tl" rotWithShape="0">
              <a:srgbClr val="000000">
                <a:alpha val="70000"/>
              </a:srgbClr>
            </a:outerShdw>
          </a:effectLst>
        </p:spPr>
      </p:pic>
      <p:sp>
        <p:nvSpPr>
          <p:cNvPr id="5" name="4 Metin Yer Tutucusu"/>
          <p:cNvSpPr>
            <a:spLocks noGrp="1"/>
          </p:cNvSpPr>
          <p:nvPr>
            <p:ph type="body" sz="half" idx="2"/>
          </p:nvPr>
        </p:nvSpPr>
        <p:spPr>
          <a:xfrm>
            <a:off x="4643101" y="390736"/>
            <a:ext cx="3829048" cy="914400"/>
          </a:xfrm>
        </p:spPr>
        <p:txBody>
          <a:bodyPr>
            <a:noAutofit/>
          </a:bodyPr>
          <a:lstStyle/>
          <a:p>
            <a:r>
              <a:rPr lang="tr-TR" sz="4000" dirty="0" smtClean="0">
                <a:ln w="0"/>
                <a:solidFill>
                  <a:schemeClr val="accent1"/>
                </a:solidFill>
                <a:effectLst>
                  <a:outerShdw blurRad="38100" dist="25400" dir="5400000" algn="ctr" rotWithShape="0">
                    <a:srgbClr val="6E747A">
                      <a:alpha val="43000"/>
                    </a:srgbClr>
                  </a:outerShdw>
                </a:effectLst>
              </a:rPr>
              <a:t>PSO Formül:</a:t>
            </a:r>
            <a:endParaRPr lang="tr-TR" sz="4000" dirty="0">
              <a:ln w="0"/>
              <a:solidFill>
                <a:schemeClr val="accent1"/>
              </a:solidFill>
              <a:effectLst>
                <a:outerShdw blurRad="38100" dist="25400" dir="5400000" algn="ctr" rotWithShape="0">
                  <a:srgbClr val="6E747A">
                    <a:alpha val="43000"/>
                  </a:srgbClr>
                </a:outerShdw>
              </a:effectLst>
            </a:endParaRPr>
          </a:p>
        </p:txBody>
      </p:sp>
      <p:sp>
        <p:nvSpPr>
          <p:cNvPr id="8" name="Metin kutusu 7"/>
          <p:cNvSpPr txBox="1"/>
          <p:nvPr/>
        </p:nvSpPr>
        <p:spPr>
          <a:xfrm>
            <a:off x="528230" y="3140968"/>
            <a:ext cx="7943919" cy="3416320"/>
          </a:xfrm>
          <a:prstGeom prst="rect">
            <a:avLst/>
          </a:prstGeom>
          <a:noFill/>
        </p:spPr>
        <p:txBody>
          <a:bodyPr wrap="square" rtlCol="0">
            <a:spAutoFit/>
          </a:bodyPr>
          <a:lstStyle/>
          <a:p>
            <a:r>
              <a:rPr lang="tr-TR" sz="2400" i="1" dirty="0" smtClean="0">
                <a:solidFill>
                  <a:schemeClr val="accent2"/>
                </a:solidFill>
                <a:effectLst>
                  <a:glow rad="101600">
                    <a:schemeClr val="accent1">
                      <a:satMod val="175000"/>
                      <a:alpha val="40000"/>
                    </a:schemeClr>
                  </a:glow>
                </a:effectLst>
              </a:rPr>
              <a:t>X: </a:t>
            </a:r>
            <a:r>
              <a:rPr lang="tr-TR" sz="2400" dirty="0" smtClean="0"/>
              <a:t>Parçacık </a:t>
            </a:r>
            <a:r>
              <a:rPr lang="tr-TR" sz="2400" dirty="0"/>
              <a:t>D</a:t>
            </a:r>
            <a:r>
              <a:rPr lang="tr-TR" sz="2400" dirty="0" smtClean="0"/>
              <a:t>eğeri</a:t>
            </a:r>
            <a:r>
              <a:rPr lang="tr-TR" sz="2400" dirty="0"/>
              <a:t/>
            </a:r>
            <a:br>
              <a:rPr lang="tr-TR" sz="2400" dirty="0"/>
            </a:br>
            <a:r>
              <a:rPr lang="tr-TR" sz="2400" dirty="0" smtClean="0">
                <a:solidFill>
                  <a:schemeClr val="accent2"/>
                </a:solidFill>
                <a:effectLst>
                  <a:glow rad="101600">
                    <a:schemeClr val="accent1">
                      <a:satMod val="175000"/>
                      <a:alpha val="40000"/>
                    </a:schemeClr>
                  </a:glow>
                </a:effectLst>
              </a:rPr>
              <a:t>V</a:t>
            </a:r>
            <a:r>
              <a:rPr lang="tr-TR" sz="2400" dirty="0">
                <a:solidFill>
                  <a:schemeClr val="accent2"/>
                </a:solidFill>
                <a:effectLst>
                  <a:glow rad="101600">
                    <a:schemeClr val="accent1">
                      <a:satMod val="175000"/>
                      <a:alpha val="40000"/>
                    </a:schemeClr>
                  </a:glow>
                </a:effectLst>
              </a:rPr>
              <a:t> : </a:t>
            </a:r>
            <a:r>
              <a:rPr lang="tr-TR" sz="2400" dirty="0" smtClean="0"/>
              <a:t>Parçacığın Değişim Hızı</a:t>
            </a:r>
            <a:r>
              <a:rPr lang="tr-TR" sz="2400" dirty="0"/>
              <a:t>,</a:t>
            </a:r>
            <a:br>
              <a:rPr lang="tr-TR" sz="2400" dirty="0"/>
            </a:br>
            <a:r>
              <a:rPr lang="tr-TR" sz="2400" dirty="0" smtClean="0">
                <a:solidFill>
                  <a:schemeClr val="accent2"/>
                </a:solidFill>
                <a:effectLst>
                  <a:glow rad="101600">
                    <a:schemeClr val="accent1">
                      <a:satMod val="175000"/>
                      <a:alpha val="40000"/>
                    </a:schemeClr>
                  </a:glow>
                </a:effectLst>
              </a:rPr>
              <a:t>C1,C2</a:t>
            </a:r>
            <a:r>
              <a:rPr lang="tr-TR" sz="2400" dirty="0">
                <a:solidFill>
                  <a:schemeClr val="accent2"/>
                </a:solidFill>
                <a:effectLst>
                  <a:glow rad="101600">
                    <a:schemeClr val="accent1">
                      <a:satMod val="175000"/>
                      <a:alpha val="40000"/>
                    </a:schemeClr>
                  </a:glow>
                </a:effectLst>
              </a:rPr>
              <a:t> :</a:t>
            </a:r>
            <a:r>
              <a:rPr lang="tr-TR" sz="2400" dirty="0">
                <a:solidFill>
                  <a:srgbClr val="00B0F0"/>
                </a:solidFill>
                <a:effectLst>
                  <a:glow rad="63500">
                    <a:schemeClr val="accent6">
                      <a:satMod val="175000"/>
                      <a:alpha val="40000"/>
                    </a:schemeClr>
                  </a:glow>
                </a:effectLst>
              </a:rPr>
              <a:t> </a:t>
            </a:r>
            <a:r>
              <a:rPr lang="tr-TR" sz="2400" dirty="0" smtClean="0"/>
              <a:t>Sabit Değerler</a:t>
            </a:r>
            <a:r>
              <a:rPr lang="tr-TR" sz="2400" dirty="0"/>
              <a:t>,</a:t>
            </a:r>
            <a:br>
              <a:rPr lang="tr-TR" sz="2400" dirty="0"/>
            </a:br>
            <a:r>
              <a:rPr lang="tr-TR" sz="2400" dirty="0" smtClean="0">
                <a:solidFill>
                  <a:schemeClr val="accent2"/>
                </a:solidFill>
                <a:effectLst>
                  <a:glow rad="101600">
                    <a:schemeClr val="accent1">
                      <a:satMod val="175000"/>
                      <a:alpha val="40000"/>
                    </a:schemeClr>
                  </a:glow>
                </a:effectLst>
              </a:rPr>
              <a:t>Rand1</a:t>
            </a:r>
            <a:r>
              <a:rPr lang="tr-TR" sz="2400" dirty="0">
                <a:solidFill>
                  <a:schemeClr val="accent2"/>
                </a:solidFill>
                <a:effectLst>
                  <a:glow rad="101600">
                    <a:schemeClr val="accent1">
                      <a:satMod val="175000"/>
                      <a:alpha val="40000"/>
                    </a:schemeClr>
                  </a:glow>
                </a:effectLst>
              </a:rPr>
              <a:t>, </a:t>
            </a:r>
            <a:r>
              <a:rPr lang="tr-TR" sz="2400" dirty="0" smtClean="0">
                <a:solidFill>
                  <a:schemeClr val="accent2"/>
                </a:solidFill>
                <a:effectLst>
                  <a:glow rad="101600">
                    <a:schemeClr val="accent1">
                      <a:satMod val="175000"/>
                      <a:alpha val="40000"/>
                    </a:schemeClr>
                  </a:glow>
                </a:effectLst>
              </a:rPr>
              <a:t>Rand2</a:t>
            </a:r>
            <a:r>
              <a:rPr lang="tr-TR" sz="2400" dirty="0">
                <a:solidFill>
                  <a:schemeClr val="accent2"/>
                </a:solidFill>
                <a:effectLst>
                  <a:glow rad="101600">
                    <a:schemeClr val="accent1">
                      <a:satMod val="175000"/>
                      <a:alpha val="40000"/>
                    </a:schemeClr>
                  </a:glow>
                </a:effectLst>
              </a:rPr>
              <a:t> : </a:t>
            </a:r>
            <a:r>
              <a:rPr lang="tr-TR" sz="2400" dirty="0" smtClean="0"/>
              <a:t>Rastgele Üretilen Değerler</a:t>
            </a:r>
            <a:r>
              <a:rPr lang="tr-TR" sz="2400" dirty="0"/>
              <a:t>,</a:t>
            </a:r>
            <a:br>
              <a:rPr lang="tr-TR" sz="2400" dirty="0"/>
            </a:br>
            <a:r>
              <a:rPr lang="tr-TR" sz="2400" dirty="0" err="1" smtClean="0">
                <a:solidFill>
                  <a:schemeClr val="accent2"/>
                </a:solidFill>
                <a:effectLst>
                  <a:glow rad="101600">
                    <a:schemeClr val="accent1">
                      <a:satMod val="175000"/>
                      <a:alpha val="40000"/>
                    </a:schemeClr>
                  </a:glow>
                </a:effectLst>
              </a:rPr>
              <a:t>Pbest</a:t>
            </a:r>
            <a:r>
              <a:rPr lang="tr-TR" sz="2400" dirty="0">
                <a:solidFill>
                  <a:schemeClr val="accent2"/>
                </a:solidFill>
                <a:effectLst>
                  <a:glow rad="101600">
                    <a:schemeClr val="accent1">
                      <a:satMod val="175000"/>
                      <a:alpha val="40000"/>
                    </a:schemeClr>
                  </a:glow>
                </a:effectLst>
              </a:rPr>
              <a:t> : </a:t>
            </a:r>
            <a:r>
              <a:rPr lang="tr-TR" sz="2400" dirty="0" smtClean="0"/>
              <a:t>Parçacığın Çözüme En Çok Yaklaştığı Durum</a:t>
            </a:r>
            <a:r>
              <a:rPr lang="tr-TR" sz="2400" dirty="0"/>
              <a:t/>
            </a:r>
            <a:br>
              <a:rPr lang="tr-TR" sz="2400" dirty="0"/>
            </a:br>
            <a:r>
              <a:rPr lang="tr-TR" sz="2400" dirty="0" err="1" smtClean="0">
                <a:solidFill>
                  <a:schemeClr val="accent2"/>
                </a:solidFill>
                <a:effectLst>
                  <a:glow rad="101600">
                    <a:schemeClr val="accent1">
                      <a:satMod val="175000"/>
                      <a:alpha val="40000"/>
                    </a:schemeClr>
                  </a:glow>
                </a:effectLst>
              </a:rPr>
              <a:t>Gbest</a:t>
            </a:r>
            <a:r>
              <a:rPr lang="tr-TR" sz="2400" dirty="0">
                <a:solidFill>
                  <a:schemeClr val="accent2"/>
                </a:solidFill>
                <a:effectLst>
                  <a:glow rad="101600">
                    <a:schemeClr val="accent1">
                      <a:satMod val="175000"/>
                      <a:alpha val="40000"/>
                    </a:schemeClr>
                  </a:glow>
                </a:effectLst>
              </a:rPr>
              <a:t> : </a:t>
            </a:r>
            <a:r>
              <a:rPr lang="tr-TR" sz="2400" dirty="0" smtClean="0"/>
              <a:t>Tüm </a:t>
            </a:r>
            <a:r>
              <a:rPr lang="tr-TR" sz="2400" dirty="0"/>
              <a:t>parçacıklar arasında çözüme en çok yaklaşılan durum olmak üzere aşağıdaki formül ile hesaplanır.</a:t>
            </a:r>
            <a:br>
              <a:rPr lang="tr-TR" sz="2400" dirty="0"/>
            </a:br>
            <a:endParaRPr lang="tr-TR" sz="24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4 Başlık"/>
          <p:cNvSpPr>
            <a:spLocks noGrp="1"/>
          </p:cNvSpPr>
          <p:nvPr>
            <p:ph type="title"/>
          </p:nvPr>
        </p:nvSpPr>
        <p:spPr>
          <a:xfrm>
            <a:off x="1547664" y="836712"/>
            <a:ext cx="6377940" cy="1293028"/>
          </a:xfrm>
        </p:spPr>
        <p:txBody>
          <a:bodyPr/>
          <a:lstStyle/>
          <a:p>
            <a:pPr algn="ctr"/>
            <a:r>
              <a:rPr lang="tr-TR" cap="none" dirty="0" smtClean="0">
                <a:ln w="0"/>
                <a:solidFill>
                  <a:schemeClr val="accent1"/>
                </a:solidFill>
                <a:effectLst>
                  <a:outerShdw blurRad="38100" dist="25400" dir="5400000" algn="ctr" rotWithShape="0">
                    <a:srgbClr val="6E747A">
                      <a:alpha val="43000"/>
                    </a:srgbClr>
                  </a:outerShdw>
                </a:effectLst>
              </a:rPr>
              <a:t>PSO Formül:</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6" name="5 İçerik Yer Tutucusu"/>
          <p:cNvSpPr>
            <a:spLocks noGrp="1"/>
          </p:cNvSpPr>
          <p:nvPr>
            <p:ph idx="1"/>
          </p:nvPr>
        </p:nvSpPr>
        <p:spPr/>
        <p:txBody>
          <a:bodyPr/>
          <a:lstStyle/>
          <a:p>
            <a:pPr>
              <a:buNone/>
            </a:pPr>
            <a:r>
              <a:rPr lang="tr-TR" sz="2400" dirty="0" smtClean="0"/>
              <a:t>   Bu formül sayesinde parçacık kendi </a:t>
            </a:r>
          </a:p>
          <a:p>
            <a:pPr>
              <a:buNone/>
            </a:pPr>
            <a:r>
              <a:rPr lang="tr-TR" sz="2400" b="1" dirty="0" smtClean="0">
                <a:solidFill>
                  <a:schemeClr val="accent2">
                    <a:lumMod val="75000"/>
                  </a:schemeClr>
                </a:solidFill>
              </a:rPr>
              <a:t>   </a:t>
            </a:r>
            <a:r>
              <a:rPr lang="tr-TR" sz="2400" b="1" dirty="0" smtClean="0">
                <a:solidFill>
                  <a:schemeClr val="accent2"/>
                </a:solidFill>
              </a:rPr>
              <a:t>“En İyi” </a:t>
            </a:r>
            <a:r>
              <a:rPr lang="tr-TR" sz="2400" dirty="0" smtClean="0"/>
              <a:t>çözümüne ve global en iyi çözüme yönelir. Bu da parçacığı çözümü en iyi parçacığın ve kendi en iyi durumunun yakınlarında aramaya iter</a:t>
            </a:r>
            <a:r>
              <a:rPr lang="tr-TR" dirty="0" smtClean="0"/>
              <a:t>.</a:t>
            </a:r>
            <a:endParaRPr lang="tr-T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594360" y="894711"/>
            <a:ext cx="8154104" cy="1293028"/>
          </a:xfrm>
        </p:spPr>
        <p:txBody>
          <a:bodyPr>
            <a:normAutofit/>
          </a:bodyPr>
          <a:lstStyle/>
          <a:p>
            <a:pPr algn="ctr"/>
            <a:r>
              <a:rPr lang="tr-TR" cap="none" dirty="0" smtClean="0">
                <a:ln w="0"/>
                <a:solidFill>
                  <a:schemeClr val="accent1"/>
                </a:solidFill>
                <a:effectLst>
                  <a:outerShdw blurRad="38100" dist="25400" dir="5400000" algn="ctr" rotWithShape="0">
                    <a:srgbClr val="6E747A">
                      <a:alpha val="43000"/>
                    </a:srgbClr>
                  </a:outerShdw>
                </a:effectLst>
              </a:rPr>
              <a:t>Özet Olarak…</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p:txBody>
          <a:bodyPr>
            <a:normAutofit/>
          </a:bodyPr>
          <a:lstStyle/>
          <a:p>
            <a:pPr>
              <a:buNone/>
            </a:pPr>
            <a:r>
              <a:rPr lang="tr-TR" dirty="0" smtClean="0"/>
              <a:t>    Bir senaryoyla anlatmaya çalışalım mı?</a:t>
            </a:r>
          </a:p>
          <a:p>
            <a:endParaRPr lang="tr-TR" dirty="0" smtClean="0"/>
          </a:p>
          <a:p>
            <a:pPr>
              <a:buNone/>
            </a:pPr>
            <a:r>
              <a:rPr lang="tr-TR" dirty="0" smtClean="0"/>
              <a:t>    Örneğin Bütün kuşlar aç ve yiyecek arıyorlar. Bu aç kuşlar, kaynaklar için aç olan bir hesaplama sistemindeki görevlerle ilişkilendirilebilir.  Gıda parçacığını bulmak için en iyi yaklaşım gıda parçasına en yakın kuşları takip etmektir. Kuşların bu davranışı hesaplama ortamında simüle edilir ve bu şekilde tasarlanan algoritma Partikül Swarm Optimizasyon Algoritması olarak adlandırılır.</a:t>
            </a:r>
            <a:endParaRPr lang="tr-T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etin kutusu 5"/>
          <p:cNvSpPr txBox="1"/>
          <p:nvPr/>
        </p:nvSpPr>
        <p:spPr>
          <a:xfrm>
            <a:off x="899592" y="1196752"/>
            <a:ext cx="8136904" cy="1200329"/>
          </a:xfrm>
          <a:prstGeom prst="rect">
            <a:avLst/>
          </a:prstGeom>
          <a:noFill/>
        </p:spPr>
        <p:txBody>
          <a:bodyPr wrap="square" rtlCol="0">
            <a:spAutoFit/>
          </a:bodyPr>
          <a:lstStyle/>
          <a:p>
            <a:r>
              <a:rPr lang="tr-TR" sz="2400" b="1" dirty="0">
                <a:effectLst>
                  <a:glow rad="101600">
                    <a:schemeClr val="accent1">
                      <a:satMod val="175000"/>
                      <a:alpha val="40000"/>
                    </a:schemeClr>
                  </a:glow>
                </a:effectLst>
              </a:rPr>
              <a:t>SORU 1: </a:t>
            </a:r>
          </a:p>
          <a:p>
            <a:r>
              <a:rPr lang="tr-TR" sz="2400" dirty="0"/>
              <a:t>Parçacık sürü optimizasyonunun temelini oluşturan davranışlar nelerdir?</a:t>
            </a:r>
            <a:r>
              <a:rPr lang="tr-TR" dirty="0"/>
              <a:t> </a:t>
            </a:r>
          </a:p>
        </p:txBody>
      </p:sp>
      <p:sp>
        <p:nvSpPr>
          <p:cNvPr id="7" name="Metin kutusu 6"/>
          <p:cNvSpPr txBox="1"/>
          <p:nvPr/>
        </p:nvSpPr>
        <p:spPr>
          <a:xfrm>
            <a:off x="899592" y="2636912"/>
            <a:ext cx="7601408" cy="1569660"/>
          </a:xfrm>
          <a:prstGeom prst="rect">
            <a:avLst/>
          </a:prstGeom>
          <a:noFill/>
        </p:spPr>
        <p:txBody>
          <a:bodyPr wrap="square" rtlCol="0">
            <a:spAutoFit/>
          </a:bodyPr>
          <a:lstStyle/>
          <a:p>
            <a:r>
              <a:rPr lang="tr-TR" sz="2400" b="1" dirty="0">
                <a:effectLst>
                  <a:glow rad="101600">
                    <a:schemeClr val="accent1">
                      <a:satMod val="175000"/>
                      <a:alpha val="40000"/>
                    </a:schemeClr>
                  </a:glow>
                </a:effectLst>
              </a:rPr>
              <a:t>CEVAP: </a:t>
            </a:r>
          </a:p>
          <a:p>
            <a:r>
              <a:rPr lang="tr-TR" sz="2400" dirty="0"/>
              <a:t>1. </a:t>
            </a:r>
            <a:r>
              <a:rPr lang="tr-TR" sz="2400" b="1" dirty="0" smtClean="0"/>
              <a:t>Bilişsel</a:t>
            </a:r>
            <a:r>
              <a:rPr lang="tr-TR" sz="2400" dirty="0" smtClean="0"/>
              <a:t> </a:t>
            </a:r>
            <a:r>
              <a:rPr lang="tr-TR" sz="2400" dirty="0"/>
              <a:t>(</a:t>
            </a:r>
            <a:r>
              <a:rPr lang="tr-TR" sz="2400" dirty="0" err="1"/>
              <a:t>cognitive</a:t>
            </a:r>
            <a:r>
              <a:rPr lang="tr-TR" sz="2400" dirty="0"/>
              <a:t>) davranış biçimi. </a:t>
            </a:r>
          </a:p>
          <a:p>
            <a:r>
              <a:rPr lang="tr-TR" sz="2400" dirty="0"/>
              <a:t>2</a:t>
            </a:r>
            <a:r>
              <a:rPr lang="tr-TR" sz="2400" b="1" dirty="0"/>
              <a:t>. S</a:t>
            </a:r>
            <a:r>
              <a:rPr lang="tr-TR" sz="2400" b="1" dirty="0" smtClean="0"/>
              <a:t>osyal </a:t>
            </a:r>
            <a:r>
              <a:rPr lang="tr-TR" sz="2400" dirty="0"/>
              <a:t>(</a:t>
            </a:r>
            <a:r>
              <a:rPr lang="tr-TR" sz="2400" dirty="0" err="1"/>
              <a:t>social</a:t>
            </a:r>
            <a:r>
              <a:rPr lang="tr-TR" sz="2400" dirty="0"/>
              <a:t>) davranış biçimi. </a:t>
            </a:r>
          </a:p>
          <a:p>
            <a:r>
              <a:rPr lang="tr-TR" sz="2400" dirty="0"/>
              <a:t>3. </a:t>
            </a:r>
            <a:r>
              <a:rPr lang="tr-TR" sz="2400" b="1" dirty="0" err="1" smtClean="0"/>
              <a:t>Keşifsel</a:t>
            </a:r>
            <a:r>
              <a:rPr lang="tr-TR" sz="2400" dirty="0" smtClean="0"/>
              <a:t> </a:t>
            </a:r>
            <a:r>
              <a:rPr lang="tr-TR" sz="2400" dirty="0"/>
              <a:t>(</a:t>
            </a:r>
            <a:r>
              <a:rPr lang="tr-TR" sz="2400" dirty="0" err="1"/>
              <a:t>exploratory</a:t>
            </a:r>
            <a:r>
              <a:rPr lang="tr-TR" sz="2400" dirty="0"/>
              <a:t>) davranış biçimi</a:t>
            </a:r>
          </a:p>
        </p:txBody>
      </p:sp>
    </p:spTree>
    <p:extLst>
      <p:ext uri="{BB962C8B-B14F-4D97-AF65-F5344CB8AC3E}">
        <p14:creationId xmlns:p14="http://schemas.microsoft.com/office/powerpoint/2010/main" val="41499713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595873" y="908720"/>
            <a:ext cx="7710518" cy="1143000"/>
          </a:xfrm>
        </p:spPr>
        <p:txBody>
          <a:bodyPr>
            <a:normAutofit/>
          </a:bodyPr>
          <a:lstStyle/>
          <a:p>
            <a:pPr algn="ctr"/>
            <a:r>
              <a:rPr lang="tr-TR" cap="none" dirty="0" smtClean="0">
                <a:ln w="0"/>
                <a:solidFill>
                  <a:schemeClr val="accent1"/>
                </a:solidFill>
                <a:effectLst>
                  <a:outerShdw blurRad="38100" dist="25400" dir="5400000" algn="ctr" rotWithShape="0">
                    <a:srgbClr val="6E747A">
                      <a:alpha val="43000"/>
                    </a:srgbClr>
                  </a:outerShdw>
                </a:effectLst>
              </a:rPr>
              <a:t>Giriş…</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p:txBody>
          <a:bodyPr>
            <a:normAutofit/>
          </a:bodyPr>
          <a:lstStyle/>
          <a:p>
            <a:r>
              <a:rPr lang="tr-TR" sz="2400" dirty="0" smtClean="0"/>
              <a:t>Bu sunumda kuş sürülerinin davranışlarından esinlenilerek ortaya çıkarılmış, popülasyon tabanlı bir optimizasyon tekniği olan “Parçacık Sürüsü Optimizasyon Algoritması” nı anlatacağız. </a:t>
            </a:r>
          </a:p>
          <a:p>
            <a:endParaRPr lang="tr-TR" sz="2400" dirty="0" smtClean="0"/>
          </a:p>
          <a:p>
            <a:r>
              <a:rPr lang="tr-TR" sz="2400" dirty="0" smtClean="0"/>
              <a:t>Sürü davranışlarının benzetimi, algoritmanın yapısı ve çeşitli uygulamaları sunulmuştur. Yapılan benzetimlerde algoritmanın fonksiyon optimizasyonunda ve yapay sinir ağlarının eğitiminde kullanılabileceği görülmüştür.</a:t>
            </a:r>
            <a:endParaRPr lang="tr-TR" sz="2400"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kutusu 3"/>
          <p:cNvSpPr txBox="1"/>
          <p:nvPr/>
        </p:nvSpPr>
        <p:spPr>
          <a:xfrm>
            <a:off x="971600" y="980728"/>
            <a:ext cx="7344816" cy="1200329"/>
          </a:xfrm>
          <a:prstGeom prst="rect">
            <a:avLst/>
          </a:prstGeom>
          <a:noFill/>
        </p:spPr>
        <p:txBody>
          <a:bodyPr wrap="square" rtlCol="0">
            <a:spAutoFit/>
          </a:bodyPr>
          <a:lstStyle/>
          <a:p>
            <a:r>
              <a:rPr lang="tr-TR" sz="2400" b="1" dirty="0">
                <a:ln>
                  <a:solidFill>
                    <a:sysClr val="windowText" lastClr="000000"/>
                  </a:solidFill>
                </a:ln>
                <a:effectLst>
                  <a:glow rad="139700">
                    <a:schemeClr val="accent1">
                      <a:satMod val="175000"/>
                      <a:alpha val="40000"/>
                    </a:schemeClr>
                  </a:glow>
                </a:effectLst>
              </a:rPr>
              <a:t>SORU 2: </a:t>
            </a:r>
          </a:p>
          <a:p>
            <a:r>
              <a:rPr lang="tr-TR" sz="2400" dirty="0"/>
              <a:t>Parçacık sürüsü optimizasyonun algoritma </a:t>
            </a:r>
            <a:r>
              <a:rPr lang="tr-TR" sz="2400" dirty="0" smtClean="0"/>
              <a:t>adımlarımı sıralayınız.</a:t>
            </a:r>
            <a:endParaRPr lang="tr-TR" sz="2400" dirty="0"/>
          </a:p>
        </p:txBody>
      </p:sp>
      <p:sp>
        <p:nvSpPr>
          <p:cNvPr id="5" name="Metin kutusu 4"/>
          <p:cNvSpPr txBox="1"/>
          <p:nvPr/>
        </p:nvSpPr>
        <p:spPr>
          <a:xfrm>
            <a:off x="971600" y="2179231"/>
            <a:ext cx="7632848" cy="4524315"/>
          </a:xfrm>
          <a:prstGeom prst="rect">
            <a:avLst/>
          </a:prstGeom>
          <a:noFill/>
        </p:spPr>
        <p:txBody>
          <a:bodyPr wrap="square" rtlCol="0">
            <a:spAutoFit/>
          </a:bodyPr>
          <a:lstStyle/>
          <a:p>
            <a:pPr marL="342900" indent="-342900">
              <a:buFont typeface="Wingdings" panose="05000000000000000000" pitchFamily="2" charset="2"/>
              <a:buChar char="v"/>
            </a:pPr>
            <a:r>
              <a:rPr lang="tr-TR" sz="2400" dirty="0" smtClean="0"/>
              <a:t>Sürü içerisindeki tüm parçacıkların uygunluk değerleri hesaplanır. </a:t>
            </a:r>
          </a:p>
          <a:p>
            <a:pPr marL="342900" indent="-342900">
              <a:buFont typeface="Wingdings" panose="05000000000000000000" pitchFamily="2" charset="2"/>
              <a:buChar char="v"/>
            </a:pPr>
            <a:r>
              <a:rPr lang="tr-TR" sz="2400" dirty="0"/>
              <a:t>Mevcut jenerasyondaki yerel eniyiler içerisinden küresel en iyi (</a:t>
            </a:r>
            <a:r>
              <a:rPr lang="tr-TR" sz="2400" dirty="0" err="1"/>
              <a:t>gbest</a:t>
            </a:r>
            <a:r>
              <a:rPr lang="tr-TR" sz="2400" dirty="0"/>
              <a:t>) seçilir. </a:t>
            </a:r>
          </a:p>
          <a:p>
            <a:pPr marL="342900" indent="-342900">
              <a:buFont typeface="Wingdings" panose="05000000000000000000" pitchFamily="2" charset="2"/>
              <a:buChar char="v"/>
            </a:pPr>
            <a:r>
              <a:rPr lang="tr-TR" sz="2400" dirty="0" smtClean="0"/>
              <a:t>Pozisyon </a:t>
            </a:r>
            <a:r>
              <a:rPr lang="tr-TR" sz="2400" dirty="0"/>
              <a:t>ve hızlar optimal sonuç bulununcaya kadar yenilenir. </a:t>
            </a:r>
            <a:endParaRPr lang="tr-TR" sz="2400" dirty="0" smtClean="0"/>
          </a:p>
          <a:p>
            <a:pPr marL="342900" indent="-342900">
              <a:buFont typeface="Wingdings" panose="05000000000000000000" pitchFamily="2" charset="2"/>
              <a:buChar char="v"/>
            </a:pPr>
            <a:r>
              <a:rPr lang="tr-TR" sz="2400" dirty="0"/>
              <a:t>Rastgele üretilen başlangıç pozisyonları ve hızları ile başlangıç sürüsü oluşturulur. </a:t>
            </a:r>
            <a:endParaRPr lang="tr-TR" sz="2400" dirty="0" smtClean="0"/>
          </a:p>
          <a:p>
            <a:pPr marL="342900" indent="-342900">
              <a:buFont typeface="Wingdings" panose="05000000000000000000" pitchFamily="2" charset="2"/>
              <a:buChar char="v"/>
            </a:pPr>
            <a:r>
              <a:rPr lang="tr-TR" sz="2400" dirty="0"/>
              <a:t>Her bir parçacık için mevcut jenerasyondan yerel en iyi (</a:t>
            </a:r>
            <a:r>
              <a:rPr lang="tr-TR" sz="2400" dirty="0" err="1"/>
              <a:t>pbest</a:t>
            </a:r>
            <a:r>
              <a:rPr lang="tr-TR" sz="2400" dirty="0"/>
              <a:t>) bulunur. Sürü içerisinde en iyilerin sayısı parçacık sayısı kadardır. </a:t>
            </a:r>
          </a:p>
          <a:p>
            <a:pPr marL="342900" indent="-342900">
              <a:buFont typeface="Wingdings" panose="05000000000000000000" pitchFamily="2" charset="2"/>
              <a:buChar char="v"/>
            </a:pPr>
            <a:endParaRPr lang="tr-TR" sz="2400" dirty="0"/>
          </a:p>
        </p:txBody>
      </p:sp>
    </p:spTree>
    <p:extLst>
      <p:ext uri="{BB962C8B-B14F-4D97-AF65-F5344CB8AC3E}">
        <p14:creationId xmlns:p14="http://schemas.microsoft.com/office/powerpoint/2010/main" val="13736142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kutusu 3"/>
          <p:cNvSpPr txBox="1"/>
          <p:nvPr/>
        </p:nvSpPr>
        <p:spPr>
          <a:xfrm>
            <a:off x="611560" y="1128823"/>
            <a:ext cx="6984776" cy="830997"/>
          </a:xfrm>
          <a:prstGeom prst="rect">
            <a:avLst/>
          </a:prstGeom>
          <a:noFill/>
        </p:spPr>
        <p:txBody>
          <a:bodyPr wrap="square" rtlCol="0">
            <a:spAutoFit/>
          </a:bodyPr>
          <a:lstStyle/>
          <a:p>
            <a:r>
              <a:rPr lang="tr-TR" sz="2400" b="1" dirty="0"/>
              <a:t>1.</a:t>
            </a:r>
            <a:r>
              <a:rPr lang="tr-TR" sz="2400" dirty="0"/>
              <a:t> Rastgele üretilen başlangıç pozisyonları ve hızları ile başlangıç sürüsü oluşturulur.</a:t>
            </a:r>
          </a:p>
        </p:txBody>
      </p:sp>
      <p:sp>
        <p:nvSpPr>
          <p:cNvPr id="5" name="Metin kutusu 4"/>
          <p:cNvSpPr txBox="1"/>
          <p:nvPr/>
        </p:nvSpPr>
        <p:spPr>
          <a:xfrm>
            <a:off x="611560" y="1989006"/>
            <a:ext cx="6624736" cy="830997"/>
          </a:xfrm>
          <a:prstGeom prst="rect">
            <a:avLst/>
          </a:prstGeom>
          <a:noFill/>
        </p:spPr>
        <p:txBody>
          <a:bodyPr wrap="square" rtlCol="0">
            <a:spAutoFit/>
          </a:bodyPr>
          <a:lstStyle/>
          <a:p>
            <a:r>
              <a:rPr lang="tr-TR" sz="2400" b="1" dirty="0"/>
              <a:t>2. </a:t>
            </a:r>
            <a:r>
              <a:rPr lang="tr-TR" sz="2400" dirty="0"/>
              <a:t>Sürü içerisindeki tüm parçacıkların uygunluk değerleri hesaplanır.</a:t>
            </a:r>
          </a:p>
        </p:txBody>
      </p:sp>
      <p:sp>
        <p:nvSpPr>
          <p:cNvPr id="6" name="Metin kutusu 5"/>
          <p:cNvSpPr txBox="1"/>
          <p:nvPr/>
        </p:nvSpPr>
        <p:spPr>
          <a:xfrm>
            <a:off x="608923" y="2895356"/>
            <a:ext cx="6984776" cy="1569660"/>
          </a:xfrm>
          <a:prstGeom prst="rect">
            <a:avLst/>
          </a:prstGeom>
          <a:noFill/>
        </p:spPr>
        <p:txBody>
          <a:bodyPr wrap="square" rtlCol="0">
            <a:spAutoFit/>
          </a:bodyPr>
          <a:lstStyle/>
          <a:p>
            <a:r>
              <a:rPr lang="tr-TR" sz="2400" b="1" dirty="0"/>
              <a:t>3. </a:t>
            </a:r>
            <a:r>
              <a:rPr lang="tr-TR" sz="2400" dirty="0"/>
              <a:t>Her bir parçacık için mevcut jenerasyondan yerel en iyi (</a:t>
            </a:r>
            <a:r>
              <a:rPr lang="tr-TR" sz="2400" dirty="0" err="1"/>
              <a:t>pbest</a:t>
            </a:r>
            <a:r>
              <a:rPr lang="tr-TR" sz="2400" dirty="0"/>
              <a:t>) bulunur. Sürü içerisinde en iyilerin sayısı parçacık sayısı kadardır. </a:t>
            </a:r>
          </a:p>
        </p:txBody>
      </p:sp>
      <p:sp>
        <p:nvSpPr>
          <p:cNvPr id="7" name="Metin kutusu 6"/>
          <p:cNvSpPr txBox="1"/>
          <p:nvPr/>
        </p:nvSpPr>
        <p:spPr>
          <a:xfrm>
            <a:off x="593304" y="4356353"/>
            <a:ext cx="6840760" cy="830997"/>
          </a:xfrm>
          <a:prstGeom prst="rect">
            <a:avLst/>
          </a:prstGeom>
          <a:noFill/>
        </p:spPr>
        <p:txBody>
          <a:bodyPr wrap="square" rtlCol="0">
            <a:spAutoFit/>
          </a:bodyPr>
          <a:lstStyle/>
          <a:p>
            <a:r>
              <a:rPr lang="tr-TR" sz="2400" b="1" dirty="0"/>
              <a:t>4. </a:t>
            </a:r>
            <a:r>
              <a:rPr lang="tr-TR" sz="2400" dirty="0"/>
              <a:t>Mevcut jenerasyondaki yerel eniyiler içerisinden küresel en iyi (</a:t>
            </a:r>
            <a:r>
              <a:rPr lang="tr-TR" sz="2400" dirty="0" err="1"/>
              <a:t>gbest</a:t>
            </a:r>
            <a:r>
              <a:rPr lang="tr-TR" sz="2400" dirty="0"/>
              <a:t>) seçilir. </a:t>
            </a:r>
          </a:p>
        </p:txBody>
      </p:sp>
      <p:sp>
        <p:nvSpPr>
          <p:cNvPr id="8" name="Metin kutusu 7"/>
          <p:cNvSpPr txBox="1"/>
          <p:nvPr/>
        </p:nvSpPr>
        <p:spPr>
          <a:xfrm>
            <a:off x="608923" y="5301208"/>
            <a:ext cx="6768752" cy="830997"/>
          </a:xfrm>
          <a:prstGeom prst="rect">
            <a:avLst/>
          </a:prstGeom>
          <a:noFill/>
        </p:spPr>
        <p:txBody>
          <a:bodyPr wrap="square" rtlCol="0">
            <a:spAutoFit/>
          </a:bodyPr>
          <a:lstStyle/>
          <a:p>
            <a:r>
              <a:rPr lang="tr-TR" sz="2400" b="1" dirty="0"/>
              <a:t>5. </a:t>
            </a:r>
            <a:r>
              <a:rPr lang="tr-TR" sz="2400" dirty="0"/>
              <a:t>Pozisyon ve hızlar optimal sonuç bulununcaya kadar yenilenir. </a:t>
            </a:r>
          </a:p>
        </p:txBody>
      </p:sp>
      <p:sp>
        <p:nvSpPr>
          <p:cNvPr id="9" name="Metin kutusu 8"/>
          <p:cNvSpPr txBox="1"/>
          <p:nvPr/>
        </p:nvSpPr>
        <p:spPr>
          <a:xfrm>
            <a:off x="3563888" y="530250"/>
            <a:ext cx="3672408" cy="523220"/>
          </a:xfrm>
          <a:prstGeom prst="rect">
            <a:avLst/>
          </a:prstGeom>
          <a:noFill/>
        </p:spPr>
        <p:txBody>
          <a:bodyPr wrap="square" rtlCol="0">
            <a:spAutoFit/>
          </a:bodyPr>
          <a:lstStyle/>
          <a:p>
            <a:r>
              <a:rPr lang="tr-TR" sz="2800" b="1" dirty="0" smtClean="0">
                <a:solidFill>
                  <a:schemeClr val="accent1">
                    <a:lumMod val="75000"/>
                  </a:schemeClr>
                </a:solidFill>
                <a:effectLst>
                  <a:glow rad="101600">
                    <a:schemeClr val="accent1">
                      <a:satMod val="175000"/>
                      <a:alpha val="40000"/>
                    </a:schemeClr>
                  </a:glow>
                </a:effectLst>
              </a:rPr>
              <a:t>SIRASIYLA…</a:t>
            </a:r>
            <a:endParaRPr lang="tr-TR" sz="2800" b="1" dirty="0">
              <a:solidFill>
                <a:schemeClr val="accent1">
                  <a:lumMod val="75000"/>
                </a:schemeClr>
              </a:solidFill>
              <a:effectLst>
                <a:glow rad="101600">
                  <a:schemeClr val="accent1">
                    <a:satMod val="175000"/>
                    <a:alpha val="40000"/>
                  </a:schemeClr>
                </a:glow>
              </a:effectLst>
            </a:endParaRPr>
          </a:p>
        </p:txBody>
      </p:sp>
    </p:spTree>
    <p:extLst>
      <p:ext uri="{BB962C8B-B14F-4D97-AF65-F5344CB8AC3E}">
        <p14:creationId xmlns:p14="http://schemas.microsoft.com/office/powerpoint/2010/main" val="26354100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1000"/>
                                        <p:tgtEl>
                                          <p:spTgt spid="5">
                                            <p:txEl>
                                              <p:pRg st="0" end="0"/>
                                            </p:txEl>
                                          </p:spTgt>
                                        </p:tgtEl>
                                      </p:cBhvr>
                                    </p:animEffect>
                                    <p:anim calcmode="lin" valueType="num">
                                      <p:cBhvr>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animEffect transition="in" filter="fade">
                                      <p:cBhvr>
                                        <p:cTn id="21" dur="1000"/>
                                        <p:tgtEl>
                                          <p:spTgt spid="6">
                                            <p:txEl>
                                              <p:pRg st="0" end="0"/>
                                            </p:txEl>
                                          </p:spTgt>
                                        </p:tgtEl>
                                      </p:cBhvr>
                                    </p:animEffect>
                                    <p:anim calcmode="lin" valueType="num">
                                      <p:cBhvr>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7">
                                            <p:txEl>
                                              <p:pRg st="0" end="0"/>
                                            </p:txEl>
                                          </p:spTgt>
                                        </p:tgtEl>
                                        <p:attrNameLst>
                                          <p:attrName>style.visibility</p:attrName>
                                        </p:attrNameLst>
                                      </p:cBhvr>
                                      <p:to>
                                        <p:strVal val="visible"/>
                                      </p:to>
                                    </p:set>
                                    <p:animEffect transition="in" filter="fade">
                                      <p:cBhvr>
                                        <p:cTn id="28" dur="1000"/>
                                        <p:tgtEl>
                                          <p:spTgt spid="7">
                                            <p:txEl>
                                              <p:pRg st="0" end="0"/>
                                            </p:txEl>
                                          </p:spTgt>
                                        </p:tgtEl>
                                      </p:cBhvr>
                                    </p:animEffect>
                                    <p:anim calcmode="lin" valueType="num">
                                      <p:cBhvr>
                                        <p:cTn id="29"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8">
                                            <p:txEl>
                                              <p:pRg st="0" end="0"/>
                                            </p:txEl>
                                          </p:spTgt>
                                        </p:tgtEl>
                                        <p:attrNameLst>
                                          <p:attrName>style.visibility</p:attrName>
                                        </p:attrNameLst>
                                      </p:cBhvr>
                                      <p:to>
                                        <p:strVal val="visible"/>
                                      </p:to>
                                    </p:set>
                                    <p:animEffect transition="in" filter="fade">
                                      <p:cBhvr>
                                        <p:cTn id="35" dur="1000"/>
                                        <p:tgtEl>
                                          <p:spTgt spid="8">
                                            <p:txEl>
                                              <p:pRg st="0" end="0"/>
                                            </p:txEl>
                                          </p:spTgt>
                                        </p:tgtEl>
                                      </p:cBhvr>
                                    </p:animEffect>
                                    <p:anim calcmode="lin" valueType="num">
                                      <p:cBhvr>
                                        <p:cTn id="36"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kutusu 3"/>
          <p:cNvSpPr txBox="1"/>
          <p:nvPr/>
        </p:nvSpPr>
        <p:spPr>
          <a:xfrm>
            <a:off x="539552" y="1196752"/>
            <a:ext cx="7920880" cy="4893647"/>
          </a:xfrm>
          <a:prstGeom prst="rect">
            <a:avLst/>
          </a:prstGeom>
          <a:noFill/>
        </p:spPr>
        <p:txBody>
          <a:bodyPr wrap="square" rtlCol="0">
            <a:spAutoFit/>
          </a:bodyPr>
          <a:lstStyle/>
          <a:p>
            <a:r>
              <a:rPr lang="tr-TR" sz="2400" b="1" dirty="0"/>
              <a:t>SORU </a:t>
            </a:r>
            <a:r>
              <a:rPr lang="tr-TR" sz="2400" b="1" dirty="0" smtClean="0"/>
              <a:t>3:</a:t>
            </a:r>
            <a:r>
              <a:rPr lang="tr-TR" sz="2400" dirty="0" smtClean="0"/>
              <a:t>Aşağıdakilerden hangisi </a:t>
            </a:r>
            <a:r>
              <a:rPr lang="tr-TR" sz="2400" b="1" dirty="0" smtClean="0"/>
              <a:t> </a:t>
            </a:r>
            <a:r>
              <a:rPr lang="tr-TR" sz="2400" dirty="0"/>
              <a:t>Parçacık sürüsü optimizasyonlarının </a:t>
            </a:r>
            <a:r>
              <a:rPr lang="tr-TR" sz="2400" dirty="0" smtClean="0"/>
              <a:t>avantajlarından değildir ? </a:t>
            </a:r>
          </a:p>
          <a:p>
            <a:endParaRPr lang="tr-TR" sz="2400" dirty="0" smtClean="0"/>
          </a:p>
          <a:p>
            <a:pPr marL="457200" indent="-457200">
              <a:lnSpc>
                <a:spcPct val="150000"/>
              </a:lnSpc>
              <a:buFont typeface="+mj-lt"/>
              <a:buAutoNum type="alphaUcPeriod"/>
            </a:pPr>
            <a:r>
              <a:rPr lang="tr-TR" sz="2400" dirty="0"/>
              <a:t> </a:t>
            </a:r>
            <a:r>
              <a:rPr lang="tr-TR" sz="2400" dirty="0" smtClean="0"/>
              <a:t>Gerçekleştirmesi </a:t>
            </a:r>
            <a:r>
              <a:rPr lang="tr-TR" sz="2400" dirty="0"/>
              <a:t>kolaydır. </a:t>
            </a:r>
          </a:p>
          <a:p>
            <a:pPr marL="457200" indent="-457200">
              <a:lnSpc>
                <a:spcPct val="150000"/>
              </a:lnSpc>
              <a:buFont typeface="+mj-lt"/>
              <a:buAutoNum type="alphaUcPeriod"/>
            </a:pPr>
            <a:r>
              <a:rPr lang="tr-TR" sz="2400" dirty="0" smtClean="0"/>
              <a:t> </a:t>
            </a:r>
            <a:r>
              <a:rPr lang="tr-TR" sz="2400" dirty="0"/>
              <a:t>Reel sayılarla çalışır. </a:t>
            </a:r>
          </a:p>
          <a:p>
            <a:pPr marL="457200" indent="-457200">
              <a:lnSpc>
                <a:spcPct val="150000"/>
              </a:lnSpc>
              <a:buFont typeface="+mj-lt"/>
              <a:buAutoNum type="alphaUcPeriod"/>
            </a:pPr>
            <a:r>
              <a:rPr lang="tr-TR" sz="2400" dirty="0" smtClean="0"/>
              <a:t>Özel</a:t>
            </a:r>
            <a:r>
              <a:rPr lang="tr-TR" sz="2400" dirty="0"/>
              <a:t>, kullanılması zorunlu operatörlere gerek duyar</a:t>
            </a:r>
            <a:r>
              <a:rPr lang="tr-TR" sz="2400" dirty="0" smtClean="0"/>
              <a:t>.</a:t>
            </a:r>
          </a:p>
          <a:p>
            <a:pPr marL="457200" indent="-457200">
              <a:lnSpc>
                <a:spcPct val="150000"/>
              </a:lnSpc>
              <a:buFont typeface="+mj-lt"/>
              <a:buAutoNum type="alphaUcPeriod"/>
            </a:pPr>
            <a:r>
              <a:rPr lang="tr-TR" sz="2400" dirty="0"/>
              <a:t>Ayarlanması gereken çok az parametresi vardır.</a:t>
            </a:r>
            <a:endParaRPr lang="tr-TR" sz="2400" dirty="0" smtClean="0"/>
          </a:p>
          <a:p>
            <a:pPr marL="457200" indent="-457200">
              <a:lnSpc>
                <a:spcPct val="150000"/>
              </a:lnSpc>
              <a:buFont typeface="+mj-lt"/>
              <a:buAutoNum type="alphaUcPeriod"/>
            </a:pPr>
            <a:endParaRPr lang="tr-TR" sz="2400" dirty="0" smtClean="0"/>
          </a:p>
          <a:p>
            <a:pPr marL="457200" indent="-457200">
              <a:buFont typeface="+mj-lt"/>
              <a:buAutoNum type="alphaUcPeriod"/>
            </a:pPr>
            <a:endParaRPr lang="tr-TR" sz="2400" dirty="0"/>
          </a:p>
        </p:txBody>
      </p:sp>
      <p:sp>
        <p:nvSpPr>
          <p:cNvPr id="6" name="Metin kutusu 5"/>
          <p:cNvSpPr txBox="1"/>
          <p:nvPr/>
        </p:nvSpPr>
        <p:spPr>
          <a:xfrm>
            <a:off x="1403648" y="5301208"/>
            <a:ext cx="6912768" cy="1200329"/>
          </a:xfrm>
          <a:prstGeom prst="rect">
            <a:avLst/>
          </a:prstGeom>
          <a:noFill/>
        </p:spPr>
        <p:txBody>
          <a:bodyPr wrap="square" rtlCol="0">
            <a:spAutoFit/>
          </a:bodyPr>
          <a:lstStyle/>
          <a:p>
            <a:r>
              <a:rPr lang="tr-TR" b="1" dirty="0" smtClean="0"/>
              <a:t>												Cevap: C</a:t>
            </a:r>
          </a:p>
          <a:p>
            <a:endParaRPr lang="tr-TR" b="1" dirty="0"/>
          </a:p>
          <a:p>
            <a:r>
              <a:rPr lang="tr-TR" dirty="0" smtClean="0"/>
              <a:t>PSO, özel ve </a:t>
            </a:r>
            <a:r>
              <a:rPr lang="tr-TR" dirty="0"/>
              <a:t>kullanılması zorunlu operatörlere gerek </a:t>
            </a:r>
            <a:r>
              <a:rPr lang="tr-TR" dirty="0" smtClean="0"/>
              <a:t>duymaz.</a:t>
            </a:r>
            <a:endParaRPr lang="tr-TR" dirty="0"/>
          </a:p>
          <a:p>
            <a:endParaRPr lang="tr-TR" b="1" dirty="0"/>
          </a:p>
        </p:txBody>
      </p:sp>
    </p:spTree>
    <p:extLst>
      <p:ext uri="{BB962C8B-B14F-4D97-AF65-F5344CB8AC3E}">
        <p14:creationId xmlns:p14="http://schemas.microsoft.com/office/powerpoint/2010/main" val="4402385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kutusu 3"/>
          <p:cNvSpPr txBox="1"/>
          <p:nvPr/>
        </p:nvSpPr>
        <p:spPr>
          <a:xfrm>
            <a:off x="683568" y="1700808"/>
            <a:ext cx="7776864" cy="2677656"/>
          </a:xfrm>
          <a:prstGeom prst="rect">
            <a:avLst/>
          </a:prstGeom>
          <a:noFill/>
        </p:spPr>
        <p:txBody>
          <a:bodyPr wrap="square" rtlCol="0">
            <a:spAutoFit/>
          </a:bodyPr>
          <a:lstStyle/>
          <a:p>
            <a:r>
              <a:rPr lang="tr-TR" sz="2400" b="1" dirty="0"/>
              <a:t>SORU 4: </a:t>
            </a:r>
            <a:r>
              <a:rPr lang="tr-TR" sz="2400" dirty="0"/>
              <a:t>Parçacık sürüsü optimizasyonu kullanım alanları nelerdir? </a:t>
            </a:r>
          </a:p>
          <a:p>
            <a:pPr marL="457200" indent="-457200">
              <a:buFont typeface="+mj-lt"/>
              <a:buAutoNum type="alphaUcPeriod"/>
            </a:pPr>
            <a:r>
              <a:rPr lang="tr-TR" sz="2400" dirty="0" smtClean="0"/>
              <a:t>Fonksiyon </a:t>
            </a:r>
            <a:r>
              <a:rPr lang="tr-TR" sz="2400" dirty="0"/>
              <a:t>optimizasyonu </a:t>
            </a:r>
          </a:p>
          <a:p>
            <a:pPr marL="457200" indent="-457200">
              <a:buFont typeface="+mj-lt"/>
              <a:buAutoNum type="alphaUcPeriod"/>
            </a:pPr>
            <a:r>
              <a:rPr lang="tr-TR" sz="2400" dirty="0" err="1" smtClean="0"/>
              <a:t>Knapsack</a:t>
            </a:r>
            <a:r>
              <a:rPr lang="tr-TR" sz="2400" dirty="0" smtClean="0"/>
              <a:t> (Sırt Çantası) </a:t>
            </a:r>
            <a:r>
              <a:rPr lang="tr-TR" sz="2400" dirty="0" err="1" smtClean="0"/>
              <a:t>Probremlerinde</a:t>
            </a:r>
            <a:endParaRPr lang="tr-TR" sz="2400" dirty="0"/>
          </a:p>
          <a:p>
            <a:pPr marL="457200" indent="-457200">
              <a:buFont typeface="+mj-lt"/>
              <a:buAutoNum type="alphaUcPeriod"/>
            </a:pPr>
            <a:r>
              <a:rPr lang="tr-TR" sz="2400" dirty="0" smtClean="0"/>
              <a:t>Bulanık </a:t>
            </a:r>
            <a:r>
              <a:rPr lang="tr-TR" sz="2400" dirty="0"/>
              <a:t>sistem kontrolü </a:t>
            </a:r>
          </a:p>
          <a:p>
            <a:pPr marL="457200" indent="-457200">
              <a:buFont typeface="+mj-lt"/>
              <a:buAutoNum type="alphaUcPeriod"/>
            </a:pPr>
            <a:r>
              <a:rPr lang="tr-TR" sz="2400" dirty="0" smtClean="0"/>
              <a:t>Genetik </a:t>
            </a:r>
            <a:r>
              <a:rPr lang="tr-TR" sz="2400" dirty="0" err="1"/>
              <a:t>Algoritma’nın</a:t>
            </a:r>
            <a:r>
              <a:rPr lang="tr-TR" sz="2400" dirty="0"/>
              <a:t> uygulanabildiği diğer alanlar…</a:t>
            </a:r>
          </a:p>
        </p:txBody>
      </p:sp>
      <p:sp>
        <p:nvSpPr>
          <p:cNvPr id="5" name="Metin kutusu 4"/>
          <p:cNvSpPr txBox="1"/>
          <p:nvPr/>
        </p:nvSpPr>
        <p:spPr>
          <a:xfrm>
            <a:off x="755576" y="5013176"/>
            <a:ext cx="7632848" cy="1477328"/>
          </a:xfrm>
          <a:prstGeom prst="rect">
            <a:avLst/>
          </a:prstGeom>
          <a:noFill/>
        </p:spPr>
        <p:txBody>
          <a:bodyPr wrap="square" rtlCol="0">
            <a:spAutoFit/>
          </a:bodyPr>
          <a:lstStyle/>
          <a:p>
            <a:r>
              <a:rPr lang="tr-TR" dirty="0" smtClean="0"/>
              <a:t>												</a:t>
            </a:r>
            <a:r>
              <a:rPr lang="tr-TR" sz="2400" b="1" dirty="0" smtClean="0"/>
              <a:t>CEVAP: B</a:t>
            </a:r>
          </a:p>
          <a:p>
            <a:r>
              <a:rPr lang="tr-TR" sz="2400" dirty="0" err="1"/>
              <a:t>Knapsack</a:t>
            </a:r>
            <a:r>
              <a:rPr lang="tr-TR" sz="2400" dirty="0"/>
              <a:t> (Sırt Çantası) </a:t>
            </a:r>
            <a:r>
              <a:rPr lang="tr-TR" sz="2400" dirty="0" err="1" smtClean="0"/>
              <a:t>Probremleri</a:t>
            </a:r>
            <a:r>
              <a:rPr lang="tr-TR" sz="2400" dirty="0" smtClean="0"/>
              <a:t> Karınca Kolonisi Optimizasyonu kullanım </a:t>
            </a:r>
            <a:r>
              <a:rPr lang="tr-TR" sz="2400" dirty="0" err="1" smtClean="0"/>
              <a:t>alanıdadır</a:t>
            </a:r>
            <a:r>
              <a:rPr lang="tr-TR" sz="2400" dirty="0" smtClean="0"/>
              <a:t>.</a:t>
            </a:r>
            <a:endParaRPr lang="tr-TR" sz="2400" dirty="0"/>
          </a:p>
          <a:p>
            <a:endParaRPr lang="tr-TR" dirty="0"/>
          </a:p>
        </p:txBody>
      </p:sp>
    </p:spTree>
    <p:extLst>
      <p:ext uri="{BB962C8B-B14F-4D97-AF65-F5344CB8AC3E}">
        <p14:creationId xmlns:p14="http://schemas.microsoft.com/office/powerpoint/2010/main" val="8268172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1907704" y="692696"/>
            <a:ext cx="6641936" cy="1364705"/>
          </a:xfrm>
        </p:spPr>
        <p:txBody>
          <a:bodyPr/>
          <a:lstStyle/>
          <a:p>
            <a:pPr algn="ctr"/>
            <a:r>
              <a:rPr lang="tr-TR" cap="none" dirty="0" smtClean="0">
                <a:ln w="0"/>
                <a:solidFill>
                  <a:schemeClr val="accent1"/>
                </a:solidFill>
                <a:effectLst>
                  <a:outerShdw blurRad="38100" dist="25400" dir="5400000" algn="ctr" rotWithShape="0">
                    <a:srgbClr val="6E747A">
                      <a:alpha val="43000"/>
                    </a:srgbClr>
                  </a:outerShdw>
                </a:effectLst>
              </a:rPr>
              <a:t>Kaynakça</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p:txBody>
          <a:bodyPr>
            <a:normAutofit fontScale="92500"/>
          </a:bodyPr>
          <a:lstStyle/>
          <a:p>
            <a:r>
              <a:rPr lang="tr-TR" dirty="0" smtClean="0">
                <a:solidFill>
                  <a:schemeClr val="accent2">
                    <a:lumMod val="75000"/>
                  </a:schemeClr>
                </a:solidFill>
                <a:hlinkClick r:id="rId2"/>
              </a:rPr>
              <a:t>https</a:t>
            </a:r>
            <a:r>
              <a:rPr lang="tr-TR" dirty="0" smtClean="0">
                <a:solidFill>
                  <a:schemeClr val="tx1">
                    <a:lumMod val="85000"/>
                  </a:schemeClr>
                </a:solidFill>
                <a:hlinkClick r:id="rId2"/>
              </a:rPr>
              <a:t>://www.sciencedirect.com/topics/engineering/particle-swarm-optimization</a:t>
            </a:r>
            <a:endParaRPr lang="tr-TR" dirty="0" smtClean="0">
              <a:solidFill>
                <a:schemeClr val="tx1">
                  <a:lumMod val="85000"/>
                </a:schemeClr>
              </a:solidFill>
            </a:endParaRPr>
          </a:p>
          <a:p>
            <a:r>
              <a:rPr lang="tr-TR" dirty="0" smtClean="0">
                <a:solidFill>
                  <a:schemeClr val="tx1">
                    <a:lumMod val="85000"/>
                  </a:schemeClr>
                </a:solidFill>
                <a:hlinkClick r:id="rId3"/>
              </a:rPr>
              <a:t>https://dergipark.org.tr/tr/download/article-file/193819</a:t>
            </a:r>
            <a:endParaRPr lang="tr-TR" dirty="0" smtClean="0">
              <a:solidFill>
                <a:schemeClr val="tx1">
                  <a:lumMod val="85000"/>
                </a:schemeClr>
              </a:solidFill>
            </a:endParaRPr>
          </a:p>
          <a:p>
            <a:r>
              <a:rPr lang="tr-TR" dirty="0" smtClean="0">
                <a:hlinkClick r:id="rId4"/>
              </a:rPr>
              <a:t>https://medium.com/@hamzaerguder/par%C3%A7ac%C4%B1k-s%C3%BCr%C3%BC-optimizasyonu-24e01beec438</a:t>
            </a:r>
            <a:endParaRPr lang="tr-TR" dirty="0" smtClean="0"/>
          </a:p>
          <a:p>
            <a:r>
              <a:rPr lang="tr-TR" dirty="0" smtClean="0">
                <a:hlinkClick r:id="rId5"/>
              </a:rPr>
              <a:t>https://nenedir.com.tr/optimizasyon-nedir/</a:t>
            </a:r>
            <a:endParaRPr lang="tr-TR" dirty="0" smtClean="0"/>
          </a:p>
          <a:p>
            <a:r>
              <a:rPr lang="tr-TR" dirty="0" smtClean="0">
                <a:hlinkClick r:id="rId6"/>
              </a:rPr>
              <a:t>http://web.firat.edu.tr/iaydin/bmu579/bmu_579_bolum3.pdf</a:t>
            </a:r>
            <a:endParaRPr lang="tr-TR" dirty="0" smtClean="0"/>
          </a:p>
          <a:p>
            <a:r>
              <a:rPr lang="tr-TR" dirty="0" smtClean="0">
                <a:hlinkClick r:id="rId7"/>
              </a:rPr>
              <a:t>https://www.muhendisbeyinler.net/parcacik-suru-optimizasyonu/</a:t>
            </a:r>
            <a:endParaRPr lang="tr-TR" dirty="0" smtClean="0"/>
          </a:p>
          <a:p>
            <a:r>
              <a:rPr lang="tr-TR" dirty="0" smtClean="0">
                <a:hlinkClick r:id="rId8"/>
              </a:rPr>
              <a:t>https://dergipark.org.tr/en/download/article-file/429339</a:t>
            </a:r>
            <a:endParaRPr lang="tr-TR" dirty="0" smtClean="0"/>
          </a:p>
          <a:p>
            <a:endParaRPr lang="tr-TR" dirty="0" smtClean="0"/>
          </a:p>
          <a:p>
            <a:endParaRPr lang="tr-TR" dirty="0" smtClean="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pPr algn="ctr"/>
            <a:r>
              <a:rPr lang="tr-TR" cap="none" dirty="0" smtClean="0">
                <a:ln w="0"/>
                <a:solidFill>
                  <a:schemeClr val="accent1"/>
                </a:solidFill>
                <a:effectLst>
                  <a:outerShdw blurRad="38100" dist="25400" dir="5400000" algn="ctr" rotWithShape="0">
                    <a:srgbClr val="6E747A">
                      <a:alpha val="43000"/>
                    </a:srgbClr>
                  </a:outerShdw>
                </a:effectLst>
              </a:rPr>
              <a:t>				Hazırlayanlar</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p:txBody>
          <a:bodyPr>
            <a:normAutofit/>
          </a:bodyPr>
          <a:lstStyle/>
          <a:p>
            <a:pPr>
              <a:buNone/>
            </a:pPr>
            <a:r>
              <a:rPr lang="tr-TR" dirty="0" smtClean="0"/>
              <a:t>-----</a:t>
            </a:r>
            <a:r>
              <a:rPr lang="tr-TR" dirty="0" smtClean="0">
                <a:solidFill>
                  <a:schemeClr val="accent2"/>
                </a:solidFill>
              </a:rPr>
              <a:t>*</a:t>
            </a:r>
            <a:r>
              <a:rPr lang="tr-TR" dirty="0" smtClean="0">
                <a:solidFill>
                  <a:schemeClr val="accent1"/>
                </a:solidFill>
              </a:rPr>
              <a:t>Meryem SEZEN </a:t>
            </a:r>
            <a:r>
              <a:rPr lang="tr-TR" smtClean="0">
                <a:solidFill>
                  <a:schemeClr val="accent1"/>
                </a:solidFill>
              </a:rPr>
              <a:t>172113038</a:t>
            </a:r>
            <a:r>
              <a:rPr lang="tr-TR" smtClean="0"/>
              <a:t> --------------------------------------</a:t>
            </a:r>
            <a:endParaRPr lang="tr-TR" dirty="0" smtClean="0"/>
          </a:p>
          <a:p>
            <a:pPr>
              <a:buNone/>
            </a:pPr>
            <a:endParaRPr lang="tr-TR" dirty="0" smtClean="0"/>
          </a:p>
          <a:p>
            <a:pPr>
              <a:buNone/>
            </a:pPr>
            <a:r>
              <a:rPr lang="tr-TR" dirty="0" smtClean="0"/>
              <a:t>------------</a:t>
            </a:r>
            <a:r>
              <a:rPr lang="tr-TR" dirty="0" smtClean="0">
                <a:solidFill>
                  <a:schemeClr val="accent2"/>
                </a:solidFill>
              </a:rPr>
              <a:t>*</a:t>
            </a:r>
            <a:r>
              <a:rPr lang="tr-TR" dirty="0" smtClean="0">
                <a:solidFill>
                  <a:schemeClr val="accent1"/>
                </a:solidFill>
              </a:rPr>
              <a:t>Gökçe YILDIZ 172113022</a:t>
            </a:r>
            <a:r>
              <a:rPr lang="tr-TR" dirty="0" smtClean="0"/>
              <a:t> ---------------------------------</a:t>
            </a:r>
          </a:p>
          <a:p>
            <a:pPr>
              <a:buNone/>
            </a:pPr>
            <a:endParaRPr lang="tr-TR" dirty="0" smtClean="0"/>
          </a:p>
          <a:p>
            <a:pPr>
              <a:buNone/>
            </a:pPr>
            <a:r>
              <a:rPr lang="tr-TR" dirty="0" smtClean="0"/>
              <a:t>-------------------</a:t>
            </a:r>
            <a:r>
              <a:rPr lang="tr-TR" dirty="0" smtClean="0">
                <a:solidFill>
                  <a:schemeClr val="accent2"/>
                </a:solidFill>
              </a:rPr>
              <a:t>*</a:t>
            </a:r>
            <a:r>
              <a:rPr lang="tr-TR" dirty="0" smtClean="0">
                <a:solidFill>
                  <a:schemeClr val="accent1"/>
                </a:solidFill>
              </a:rPr>
              <a:t>İrem İLERİ 172113072</a:t>
            </a:r>
            <a:r>
              <a:rPr lang="tr-TR" dirty="0" smtClean="0"/>
              <a:t> --------------------------------</a:t>
            </a:r>
          </a:p>
          <a:p>
            <a:pPr>
              <a:buNone/>
            </a:pPr>
            <a:endParaRPr lang="tr-TR" dirty="0" smtClean="0"/>
          </a:p>
          <a:p>
            <a:pPr>
              <a:buNone/>
            </a:pPr>
            <a:r>
              <a:rPr lang="tr-TR" dirty="0" smtClean="0"/>
              <a:t>--------------------------</a:t>
            </a:r>
            <a:r>
              <a:rPr lang="tr-TR" dirty="0" smtClean="0">
                <a:solidFill>
                  <a:schemeClr val="accent2"/>
                </a:solidFill>
              </a:rPr>
              <a:t>*</a:t>
            </a:r>
            <a:r>
              <a:rPr lang="tr-TR" dirty="0" smtClean="0">
                <a:solidFill>
                  <a:schemeClr val="accent1"/>
                </a:solidFill>
              </a:rPr>
              <a:t>Duygu UĞUR 172113013 </a:t>
            </a:r>
            <a:r>
              <a:rPr lang="tr-TR" dirty="0" smtClean="0"/>
              <a:t>--------------------</a:t>
            </a:r>
          </a:p>
          <a:p>
            <a:pPr>
              <a:buNone/>
            </a:pPr>
            <a:endParaRPr lang="tr-TR" dirty="0" smtClean="0"/>
          </a:p>
          <a:p>
            <a:pPr>
              <a:buNone/>
            </a:pPr>
            <a:r>
              <a:rPr lang="tr-TR" dirty="0" smtClean="0"/>
              <a:t>---------------------------------</a:t>
            </a:r>
            <a:r>
              <a:rPr lang="tr-TR" dirty="0" smtClean="0">
                <a:solidFill>
                  <a:schemeClr val="accent2"/>
                </a:solidFill>
              </a:rPr>
              <a:t>*</a:t>
            </a:r>
            <a:r>
              <a:rPr lang="tr-TR" dirty="0" smtClean="0">
                <a:solidFill>
                  <a:schemeClr val="accent1"/>
                </a:solidFill>
              </a:rPr>
              <a:t>Özlem  ATIZ 172113051</a:t>
            </a:r>
            <a:r>
              <a:rPr lang="tr-TR" dirty="0" smtClean="0"/>
              <a:t>----------------</a:t>
            </a:r>
            <a:endParaRPr lang="tr-T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355248" y="492899"/>
            <a:ext cx="8301070" cy="1293028"/>
          </a:xfrm>
        </p:spPr>
        <p:txBody>
          <a:bodyPr/>
          <a:lstStyle/>
          <a:p>
            <a:pPr algn="ctr"/>
            <a:r>
              <a:rPr lang="tr-TR" cap="none" dirty="0" smtClean="0">
                <a:ln w="0"/>
                <a:solidFill>
                  <a:schemeClr val="accent1"/>
                </a:solidFill>
                <a:effectLst>
                  <a:outerShdw blurRad="38100" dist="25400" dir="5400000" algn="ctr" rotWithShape="0">
                    <a:srgbClr val="6E747A">
                      <a:alpha val="43000"/>
                    </a:srgbClr>
                  </a:outerShdw>
                </a:effectLst>
              </a:rPr>
              <a:t>Giriş…</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sz="half" idx="1"/>
          </p:nvPr>
        </p:nvSpPr>
        <p:spPr>
          <a:xfrm>
            <a:off x="357158" y="1785927"/>
            <a:ext cx="4400552" cy="4000528"/>
          </a:xfrm>
        </p:spPr>
        <p:txBody>
          <a:bodyPr>
            <a:noAutofit/>
          </a:bodyPr>
          <a:lstStyle/>
          <a:p>
            <a:r>
              <a:rPr lang="tr-TR" sz="2800" dirty="0" smtClean="0"/>
              <a:t>James Kennedy ve Russell Eberhart tarafından 1995 yılında geliştirilmiş bir optimizasyon yöntemidir (Kennedy ve Eberhart, 1995).</a:t>
            </a:r>
          </a:p>
        </p:txBody>
      </p:sp>
      <p:pic>
        <p:nvPicPr>
          <p:cNvPr id="5" name="4 İçerik Yer Tutucusu" descr="Ekran Alıntısı.PNG"/>
          <p:cNvPicPr>
            <a:picLocks noGrp="1" noChangeAspect="1"/>
          </p:cNvPicPr>
          <p:nvPr>
            <p:ph sz="half" idx="2"/>
          </p:nvPr>
        </p:nvPicPr>
        <p:blipFill>
          <a:blip r:embed="rId2"/>
          <a:stretch>
            <a:fillRect/>
          </a:stretch>
        </p:blipFill>
        <p:spPr>
          <a:xfrm>
            <a:off x="5000628" y="1928802"/>
            <a:ext cx="3657600" cy="3194304"/>
          </a:xfr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a:xfrm>
            <a:off x="683568" y="476672"/>
            <a:ext cx="7467600" cy="1143000"/>
          </a:xfrm>
        </p:spPr>
        <p:txBody>
          <a:bodyPr/>
          <a:lstStyle/>
          <a:p>
            <a:pPr algn="ctr"/>
            <a:r>
              <a:rPr lang="tr-TR" cap="none" dirty="0" smtClean="0">
                <a:ln w="0"/>
                <a:solidFill>
                  <a:schemeClr val="accent1"/>
                </a:solidFill>
                <a:effectLst>
                  <a:outerShdw blurRad="38100" dist="25400" dir="5400000" algn="ctr" rotWithShape="0">
                    <a:srgbClr val="6E747A">
                      <a:alpha val="43000"/>
                    </a:srgbClr>
                  </a:outerShdw>
                </a:effectLst>
              </a:rPr>
              <a:t>PSO Temeli…</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a:xfrm>
            <a:off x="457200" y="2000240"/>
            <a:ext cx="4762872" cy="4125923"/>
          </a:xfrm>
        </p:spPr>
        <p:txBody>
          <a:bodyPr>
            <a:normAutofit/>
          </a:bodyPr>
          <a:lstStyle/>
          <a:p>
            <a:pPr>
              <a:buFont typeface="Wingdings" panose="05000000000000000000" pitchFamily="2" charset="2"/>
              <a:buChar char="v"/>
            </a:pPr>
            <a:r>
              <a:rPr lang="tr-TR" sz="2400" dirty="0" smtClean="0"/>
              <a:t>Parçacık sürüsü optimizasyonu (PSO), </a:t>
            </a:r>
            <a:r>
              <a:rPr lang="tr-TR" sz="2400" b="1" dirty="0" smtClean="0">
                <a:solidFill>
                  <a:schemeClr val="accent2">
                    <a:lumMod val="75000"/>
                  </a:schemeClr>
                </a:solidFill>
              </a:rPr>
              <a:t>kuşlar, karıncalar veya balıklar </a:t>
            </a:r>
            <a:r>
              <a:rPr lang="tr-TR" sz="2400" dirty="0" smtClean="0"/>
              <a:t>gibi büyük kolonilerde yaşayan hayvan türlerinin </a:t>
            </a:r>
            <a:r>
              <a:rPr lang="tr-TR" sz="2400" b="1" dirty="0" smtClean="0">
                <a:solidFill>
                  <a:schemeClr val="accent2">
                    <a:lumMod val="75000"/>
                  </a:schemeClr>
                </a:solidFill>
              </a:rPr>
              <a:t>sosyal davranışlarından ilham alan</a:t>
            </a:r>
            <a:r>
              <a:rPr lang="tr-TR" sz="2400" dirty="0" smtClean="0">
                <a:solidFill>
                  <a:schemeClr val="accent2">
                    <a:lumMod val="75000"/>
                  </a:schemeClr>
                </a:solidFill>
              </a:rPr>
              <a:t> </a:t>
            </a:r>
            <a:r>
              <a:rPr lang="tr-TR" sz="2400" dirty="0" smtClean="0"/>
              <a:t>güçlü bir evrimsel stratejidir.</a:t>
            </a:r>
          </a:p>
          <a:p>
            <a:pPr>
              <a:buFont typeface="Wingdings" panose="05000000000000000000" pitchFamily="2" charset="2"/>
              <a:buChar char="v"/>
            </a:pPr>
            <a:r>
              <a:rPr lang="tr-TR" sz="2400" dirty="0" smtClean="0"/>
              <a:t>Her bir kuş’a </a:t>
            </a:r>
            <a:r>
              <a:rPr lang="tr-TR" sz="2400" b="1" dirty="0" smtClean="0">
                <a:solidFill>
                  <a:schemeClr val="accent2">
                    <a:lumMod val="75000"/>
                  </a:schemeClr>
                </a:solidFill>
              </a:rPr>
              <a:t>“Parçacık” </a:t>
            </a:r>
            <a:r>
              <a:rPr lang="tr-TR" sz="2400" dirty="0" smtClean="0"/>
              <a:t>,</a:t>
            </a:r>
            <a:r>
              <a:rPr lang="tr-TR" sz="2400" b="1" dirty="0" smtClean="0">
                <a:solidFill>
                  <a:schemeClr val="accent2">
                    <a:lumMod val="75000"/>
                  </a:schemeClr>
                </a:solidFill>
              </a:rPr>
              <a:t> </a:t>
            </a:r>
            <a:r>
              <a:rPr lang="tr-TR" sz="2400" dirty="0" smtClean="0"/>
              <a:t>kuşların oluşturduğu topluluğa ise </a:t>
            </a:r>
            <a:r>
              <a:rPr lang="tr-TR" sz="2400" b="1" dirty="0" smtClean="0">
                <a:solidFill>
                  <a:schemeClr val="accent2">
                    <a:lumMod val="75000"/>
                  </a:schemeClr>
                </a:solidFill>
              </a:rPr>
              <a:t>“Sürü” </a:t>
            </a:r>
            <a:r>
              <a:rPr lang="tr-TR" sz="2400" dirty="0" smtClean="0"/>
              <a:t>adı verilir.</a:t>
            </a:r>
          </a:p>
          <a:p>
            <a:endParaRPr lang="tr-TR" dirty="0"/>
          </a:p>
        </p:txBody>
      </p:sp>
      <p:pic>
        <p:nvPicPr>
          <p:cNvPr id="5" name="10842F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220072" y="2132856"/>
            <a:ext cx="3477763" cy="2612256"/>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96939">
                <p:cTn id="7" fill="hold" display="0">
                  <p:stCondLst>
                    <p:cond delay="indefinite"/>
                  </p:stCondLst>
                </p:cTn>
                <p:tgtEl>
                  <p:spTgt spid="5"/>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5 Başlık"/>
          <p:cNvSpPr>
            <a:spLocks noGrp="1"/>
          </p:cNvSpPr>
          <p:nvPr>
            <p:ph type="title"/>
          </p:nvPr>
        </p:nvSpPr>
        <p:spPr>
          <a:xfrm>
            <a:off x="86890" y="908720"/>
            <a:ext cx="9361040" cy="1067718"/>
          </a:xfrm>
        </p:spPr>
        <p:txBody>
          <a:bodyPr>
            <a:noAutofit/>
          </a:bodyPr>
          <a:lstStyle/>
          <a:p>
            <a:pPr algn="l"/>
            <a:r>
              <a:rPr lang="tr-TR" cap="none" dirty="0" smtClean="0">
                <a:ln w="0"/>
                <a:solidFill>
                  <a:schemeClr val="accent1"/>
                </a:solidFill>
                <a:effectLst>
                  <a:outerShdw blurRad="38100" dist="25400" dir="5400000" algn="ctr" rotWithShape="0">
                    <a:srgbClr val="6E747A">
                      <a:alpha val="43000"/>
                    </a:srgbClr>
                  </a:outerShdw>
                </a:effectLst>
                <a:ea typeface="Adobe Fan Heiti Std B" pitchFamily="34" charset="-128"/>
              </a:rPr>
              <a:t>Popülasyon Temelli Algoritmalalar…</a:t>
            </a:r>
            <a:endParaRPr lang="tr-TR" cap="none" dirty="0">
              <a:ln w="0"/>
              <a:solidFill>
                <a:schemeClr val="accent1"/>
              </a:solidFill>
              <a:effectLst>
                <a:outerShdw blurRad="38100" dist="25400" dir="5400000" algn="ctr" rotWithShape="0">
                  <a:srgbClr val="6E747A">
                    <a:alpha val="43000"/>
                  </a:srgbClr>
                </a:outerShdw>
              </a:effectLst>
              <a:ea typeface="Adobe Fan Heiti Std B" pitchFamily="34" charset="-128"/>
            </a:endParaRPr>
          </a:p>
        </p:txBody>
      </p:sp>
      <p:sp>
        <p:nvSpPr>
          <p:cNvPr id="7" name="6 Metin Yer Tutucusu"/>
          <p:cNvSpPr>
            <a:spLocks noGrp="1"/>
          </p:cNvSpPr>
          <p:nvPr>
            <p:ph type="body" idx="1"/>
          </p:nvPr>
        </p:nvSpPr>
        <p:spPr>
          <a:xfrm>
            <a:off x="1259632" y="5805264"/>
            <a:ext cx="2127180" cy="531928"/>
          </a:xfrm>
        </p:spPr>
        <p:txBody>
          <a:bodyPr/>
          <a:lstStyle/>
          <a:p>
            <a:r>
              <a:rPr lang="tr-TR"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Kuş sürüsü </a:t>
            </a:r>
            <a:endParaRPr lang="tr-TR"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pic>
        <p:nvPicPr>
          <p:cNvPr id="11" name="10 İçerik Yer Tutucusu" descr="images.jpg"/>
          <p:cNvPicPr>
            <a:picLocks noGrp="1" noChangeAspect="1"/>
          </p:cNvPicPr>
          <p:nvPr>
            <p:ph sz="half" idx="2"/>
          </p:nvPr>
        </p:nvPicPr>
        <p:blipFill>
          <a:blip r:embed="rId2"/>
          <a:stretch>
            <a:fillRect/>
          </a:stretch>
        </p:blipFill>
        <p:spPr>
          <a:xfrm>
            <a:off x="394396" y="2252970"/>
            <a:ext cx="3857652" cy="342902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9" name="8 Metin Yer Tutucusu"/>
          <p:cNvSpPr>
            <a:spLocks noGrp="1"/>
          </p:cNvSpPr>
          <p:nvPr>
            <p:ph type="body" sz="quarter" idx="3"/>
          </p:nvPr>
        </p:nvSpPr>
        <p:spPr>
          <a:xfrm>
            <a:off x="5580112" y="5689864"/>
            <a:ext cx="2232248" cy="638934"/>
          </a:xfrm>
        </p:spPr>
        <p:txBody>
          <a:bodyPr/>
          <a:lstStyle/>
          <a:p>
            <a:r>
              <a:rPr lang="tr-TR" b="1" dirty="0" smtClean="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Balık sürüsü</a:t>
            </a:r>
            <a:endParaRPr lang="tr-TR" b="1" dirty="0">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pic>
        <p:nvPicPr>
          <p:cNvPr id="12" name="11 İçerik Yer Tutucusu" descr="5c92d5aabb3d680918bcc146b431e614.jpg"/>
          <p:cNvPicPr>
            <a:picLocks noGrp="1" noChangeAspect="1"/>
          </p:cNvPicPr>
          <p:nvPr>
            <p:ph sz="quarter" idx="4"/>
          </p:nvPr>
        </p:nvPicPr>
        <p:blipFill>
          <a:blip r:embed="rId3"/>
          <a:stretch>
            <a:fillRect/>
          </a:stretch>
        </p:blipFill>
        <p:spPr>
          <a:xfrm>
            <a:off x="4767410" y="2252970"/>
            <a:ext cx="3857652" cy="337388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pPr algn="ctr"/>
            <a:r>
              <a:rPr lang="tr-TR" cap="none" dirty="0" smtClean="0">
                <a:ln w="0"/>
                <a:solidFill>
                  <a:schemeClr val="accent1"/>
                </a:solidFill>
                <a:effectLst>
                  <a:outerShdw blurRad="38100" dist="25400" dir="5400000" algn="ctr" rotWithShape="0">
                    <a:srgbClr val="6E747A">
                      <a:alpha val="43000"/>
                    </a:srgbClr>
                  </a:outerShdw>
                </a:effectLst>
              </a:rPr>
              <a:t>PSO Temeli…</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a:xfrm>
            <a:off x="594360" y="2194560"/>
            <a:ext cx="7955280" cy="4069080"/>
          </a:xfrm>
        </p:spPr>
        <p:txBody>
          <a:bodyPr>
            <a:normAutofit/>
          </a:bodyPr>
          <a:lstStyle/>
          <a:p>
            <a:r>
              <a:rPr lang="tr-TR" dirty="0" smtClean="0"/>
              <a:t>Bu algoritma temelinde de bir sürü ve sürünün her bir bireyi olan parçacıklar bulunmaktadır. </a:t>
            </a:r>
          </a:p>
          <a:p>
            <a:r>
              <a:rPr lang="tr-TR" dirty="0" smtClean="0"/>
              <a:t>Her bir parçacık kendi pozisyonunu bir önceki tecrübesinden yararlanarak sürüdeki en iyi pozisyona ayarlar.</a:t>
            </a:r>
          </a:p>
          <a:p>
            <a:r>
              <a:rPr lang="tr-TR" dirty="0" smtClean="0"/>
              <a:t> Sürünün o andaki en iyi pozisyonuna sahip bireyine göre diğer parçacıklar hareketlerini günceller.</a:t>
            </a:r>
          </a:p>
          <a:p>
            <a:r>
              <a:rPr lang="tr-TR" dirty="0" smtClean="0"/>
              <a:t> Bu yaklaşma hızı rastgele gelişen bir durumdur ve genelde parçacıklar yeni hareketlerinde bir öncekine nazaran daha iyi bir konuma gelirler. Bu süreç hedefe ulaşana kadar devam eder.</a:t>
            </a:r>
            <a:endParaRPr lang="tr-T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a:p>
        </p:txBody>
      </p:sp>
      <p:pic>
        <p:nvPicPr>
          <p:cNvPr id="4" name="Particle swarm optimization_ moving food sourc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22226"/>
            <a:ext cx="9144000" cy="6830713"/>
          </a:xfrm>
        </p:spPr>
      </p:pic>
    </p:spTree>
    <p:extLst>
      <p:ext uri="{BB962C8B-B14F-4D97-AF65-F5344CB8AC3E}">
        <p14:creationId xmlns:p14="http://schemas.microsoft.com/office/powerpoint/2010/main" val="42332975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mute="1">
                <p:cTn id="7"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pPr algn="ctr"/>
            <a:r>
              <a:rPr lang="tr-TR" cap="none" dirty="0" smtClean="0">
                <a:ln w="0"/>
                <a:solidFill>
                  <a:schemeClr val="accent1"/>
                </a:solidFill>
                <a:effectLst>
                  <a:outerShdw blurRad="38100" dist="25400" dir="5400000" algn="ctr" rotWithShape="0">
                    <a:srgbClr val="6E747A">
                      <a:alpha val="43000"/>
                    </a:srgbClr>
                  </a:outerShdw>
                </a:effectLst>
              </a:rPr>
              <a:t>PSO Mantığı</a:t>
            </a:r>
            <a:endParaRPr lang="tr-TR" cap="none" dirty="0">
              <a:ln w="0"/>
              <a:solidFill>
                <a:schemeClr val="accent1"/>
              </a:solidFill>
              <a:effectLst>
                <a:outerShdw blurRad="38100" dist="25400" dir="5400000" algn="ctr" rotWithShape="0">
                  <a:srgbClr val="6E747A">
                    <a:alpha val="43000"/>
                  </a:srgbClr>
                </a:outerShdw>
              </a:effectLst>
            </a:endParaRPr>
          </a:p>
        </p:txBody>
      </p:sp>
      <p:sp>
        <p:nvSpPr>
          <p:cNvPr id="3" name="2 İçerik Yer Tutucusu"/>
          <p:cNvSpPr>
            <a:spLocks noGrp="1"/>
          </p:cNvSpPr>
          <p:nvPr>
            <p:ph idx="1"/>
          </p:nvPr>
        </p:nvSpPr>
        <p:spPr/>
        <p:txBody>
          <a:bodyPr>
            <a:normAutofit/>
          </a:bodyPr>
          <a:lstStyle/>
          <a:p>
            <a:pPr>
              <a:buClr>
                <a:srgbClr val="00B0F0"/>
              </a:buClr>
              <a:buFont typeface="Wingdings" panose="05000000000000000000" pitchFamily="2" charset="2"/>
              <a:buChar char="v"/>
            </a:pPr>
            <a:r>
              <a:rPr lang="tr-TR" dirty="0" smtClean="0"/>
              <a:t> Her bir bireyin kendi hafızalarında yer etmiş olan iyi konuma gitme eğilimi olarak tanımlanabilecek bilişsel davranış biçimi,</a:t>
            </a:r>
          </a:p>
          <a:p>
            <a:pPr>
              <a:buClr>
                <a:srgbClr val="00B0F0"/>
              </a:buClr>
              <a:buFont typeface="Wingdings" panose="05000000000000000000" pitchFamily="2" charset="2"/>
              <a:buChar char="v"/>
            </a:pPr>
            <a:r>
              <a:rPr lang="tr-TR" dirty="0" smtClean="0"/>
              <a:t> Her bir bireyin iyi konumlarda bulunan diğer bireyleri takip etme eğilimi olarak tanımlanabilecek sosyal davranış biçimi, </a:t>
            </a:r>
          </a:p>
          <a:p>
            <a:pPr>
              <a:buClr>
                <a:srgbClr val="00B0F0"/>
              </a:buClr>
              <a:buFont typeface="Wingdings" panose="05000000000000000000" pitchFamily="2" charset="2"/>
              <a:buChar char="v"/>
            </a:pPr>
            <a:r>
              <a:rPr lang="tr-TR" dirty="0" smtClean="0"/>
              <a:t> Her bir bireyin rastgele arama yapma eğilimini tanımlayabilecek keşifsel davranış biçimleri arasında bir denge olduğu varsayımına dayanmaktadır</a:t>
            </a:r>
            <a:endParaRPr lang="tr-TR" dirty="0"/>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origami"/>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Uçak İzi">
  <a:themeElements>
    <a:clrScheme name="Uçak İzi">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Uçak İzi">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Uçak İzi">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Uçak İzi</Template>
  <TotalTime>1612</TotalTime>
  <Words>1079</Words>
  <Application>Microsoft Office PowerPoint</Application>
  <PresentationFormat>Ekran Gösterisi (4:3)</PresentationFormat>
  <Paragraphs>123</Paragraphs>
  <Slides>35</Slides>
  <Notes>1</Notes>
  <HiddenSlides>0</HiddenSlides>
  <MMClips>2</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35</vt:i4>
      </vt:variant>
    </vt:vector>
  </HeadingPairs>
  <TitlesOfParts>
    <vt:vector size="41" baseType="lpstr">
      <vt:lpstr>Adobe Fan Heiti Std B</vt:lpstr>
      <vt:lpstr>Arial</vt:lpstr>
      <vt:lpstr>Calibri</vt:lpstr>
      <vt:lpstr>Century Gothic</vt:lpstr>
      <vt:lpstr>Wingdings</vt:lpstr>
      <vt:lpstr>Uçak İzi</vt:lpstr>
      <vt:lpstr>PARÇACIK SÜRÜSÜ OPTİMİZASYONU</vt:lpstr>
      <vt:lpstr>Optimizasyon nedir?</vt:lpstr>
      <vt:lpstr>Giriş…</vt:lpstr>
      <vt:lpstr>Giriş…</vt:lpstr>
      <vt:lpstr>PSO Temeli…</vt:lpstr>
      <vt:lpstr>Popülasyon Temelli Algoritmalalar…</vt:lpstr>
      <vt:lpstr>PSO Temeli…</vt:lpstr>
      <vt:lpstr>PowerPoint Sunusu</vt:lpstr>
      <vt:lpstr>PSO Mantığı</vt:lpstr>
      <vt:lpstr>PowerPoint Sunusu</vt:lpstr>
      <vt:lpstr>PSO Algoritması Adımları</vt:lpstr>
      <vt:lpstr>PSO Diyagramı</vt:lpstr>
      <vt:lpstr>PSO Kullanım Alanları</vt:lpstr>
      <vt:lpstr>YSA ve PSO : </vt:lpstr>
      <vt:lpstr>Genetik Algoritma ve PSO:</vt:lpstr>
      <vt:lpstr>Bulanık Sistem Kontrolü ve PSO</vt:lpstr>
      <vt:lpstr>PSO Avantajları</vt:lpstr>
      <vt:lpstr>Kuş Sürüsü Optimizasyonu:</vt:lpstr>
      <vt:lpstr>PowerPoint Sunusu</vt:lpstr>
      <vt:lpstr>PowerPoint Sunusu</vt:lpstr>
      <vt:lpstr>PowerPoint Sunusu</vt:lpstr>
      <vt:lpstr>Yapay Balık Sürüsü Algoritması:</vt:lpstr>
      <vt:lpstr>PowerPoint Sunusu</vt:lpstr>
      <vt:lpstr>PowerPoint Sunusu</vt:lpstr>
      <vt:lpstr>PowerPoint Sunusu</vt:lpstr>
      <vt:lpstr>PowerPoint Sunusu</vt:lpstr>
      <vt:lpstr>PSO Formül:</vt:lpstr>
      <vt:lpstr>Özet Olarak…</vt:lpstr>
      <vt:lpstr>PowerPoint Sunusu</vt:lpstr>
      <vt:lpstr>PowerPoint Sunusu</vt:lpstr>
      <vt:lpstr>PowerPoint Sunusu</vt:lpstr>
      <vt:lpstr>PowerPoint Sunusu</vt:lpstr>
      <vt:lpstr>PowerPoint Sunusu</vt:lpstr>
      <vt:lpstr>Kaynakça</vt:lpstr>
      <vt:lpstr>    Hazırlayanlar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Slayt 1</dc:title>
  <dc:creator>ATZ</dc:creator>
  <cp:lastModifiedBy>Duygu Uğur</cp:lastModifiedBy>
  <cp:revision>115</cp:revision>
  <dcterms:created xsi:type="dcterms:W3CDTF">2019-11-01T21:02:54Z</dcterms:created>
  <dcterms:modified xsi:type="dcterms:W3CDTF">2019-11-13T21:47:41Z</dcterms:modified>
</cp:coreProperties>
</file>

<file path=docProps/thumbnail.jpeg>
</file>